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8288000" cy="10287000"/>
  <p:notesSz cx="6858000" cy="9144000"/>
  <p:embeddedFontLst>
    <p:embeddedFont>
      <p:font typeface="Abadi" panose="020B0604020202020204" pitchFamily="34" charset="0"/>
      <p:regular r:id="rId7"/>
    </p:embeddedFont>
    <p:embeddedFont>
      <p:font typeface="Archivo Black" panose="020B0604020202020204" charset="0"/>
      <p:regular r:id="rId8"/>
    </p:embeddedFont>
    <p:embeddedFont>
      <p:font typeface="Caladea" panose="020B0604020202020204" charset="0"/>
      <p:regular r:id="rId9"/>
    </p:embeddedFont>
    <p:embeddedFont>
      <p:font typeface="Caladea Bold" panose="020B0604020202020204" charset="0"/>
      <p:regular r:id="rId10"/>
    </p:embeddedFont>
    <p:embeddedFont>
      <p:font typeface="Caladea Italics" panose="020B0604020202020204" charset="0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Montserrat Classic" panose="020B0604020202020204" charset="0"/>
      <p:regular r:id="rId16"/>
    </p:embeddedFont>
    <p:embeddedFont>
      <p:font typeface="Montserrat Classic Bold" panose="020B0604020202020204" charset="0"/>
      <p:regular r:id="rId17"/>
    </p:embeddedFont>
    <p:embeddedFont>
      <p:font typeface="Now Thin Bold" panose="020B0604020202020204" charset="0"/>
      <p:regular r:id="rId18"/>
    </p:embeddedFont>
    <p:embeddedFont>
      <p:font typeface="TAN Twinkle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2794" autoAdjust="0"/>
  </p:normalViewPr>
  <p:slideViewPr>
    <p:cSldViewPr>
      <p:cViewPr varScale="1">
        <p:scale>
          <a:sx n="59" d="100"/>
          <a:sy n="59" d="100"/>
        </p:scale>
        <p:origin x="135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heguardian.com/lifeandstyle/2017/may/10/the-psychology-of-the-to-do-list-why-your-brain-loves-ordered-tasks" TargetMode="External"/><Relationship Id="rId3" Type="http://schemas.openxmlformats.org/officeDocument/2006/relationships/image" Target="../media/image9.jpeg"/><Relationship Id="rId7" Type="http://schemas.openxmlformats.org/officeDocument/2006/relationships/hyperlink" Target="https://www.toastmasters.org/magazine/magazine-issues/2017/july2017/openhouse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4tm.org/images/documents/OpenHouseChecklist.pdf" TargetMode="External"/><Relationship Id="rId5" Type="http://schemas.openxmlformats.org/officeDocument/2006/relationships/hyperlink" Target="https://d57tm.org/wp-content/uploads/2019/10/Open-house-article-Hosting-an-Open-House-Lindy-Sinclair-from-Toastmaster-September-2008.pdf" TargetMode="External"/><Relationship Id="rId4" Type="http://schemas.openxmlformats.org/officeDocument/2006/relationships/hyperlink" Target="https://lukasliebich.com/2021/03/16/10-energizing-tips-for-your-online-open-house-meeting/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76868" y="1238250"/>
            <a:ext cx="2490049" cy="1899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Montserrat Classic"/>
              </a:rPr>
              <a:t>Planning for </a:t>
            </a:r>
          </a:p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Montserrat Classic"/>
              </a:rPr>
              <a:t>your </a:t>
            </a:r>
          </a:p>
        </p:txBody>
      </p:sp>
      <p:sp>
        <p:nvSpPr>
          <p:cNvPr id="3" name="AutoShape 3"/>
          <p:cNvSpPr/>
          <p:nvPr/>
        </p:nvSpPr>
        <p:spPr>
          <a:xfrm>
            <a:off x="0" y="-19050"/>
            <a:ext cx="5296284" cy="10306050"/>
          </a:xfrm>
          <a:prstGeom prst="rect">
            <a:avLst/>
          </a:prstGeom>
          <a:solidFill>
            <a:srgbClr val="004165"/>
          </a:solidFill>
        </p:spPr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21892" y="-501503"/>
            <a:ext cx="7913151" cy="529212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3"/>
          <a:srcRect t="2791" b="8025"/>
          <a:stretch/>
        </p:blipFill>
        <p:spPr>
          <a:xfrm>
            <a:off x="4123046" y="4079573"/>
            <a:ext cx="14114584" cy="620742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14395025" y="1238250"/>
            <a:ext cx="2356699" cy="1899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Montserrat Classic"/>
              </a:rPr>
              <a:t>Open House Event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6810" y="0"/>
            <a:ext cx="14161190" cy="10287000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r="40831"/>
          <a:stretch>
            <a:fillRect/>
          </a:stretch>
        </p:blipFill>
        <p:spPr>
          <a:xfrm>
            <a:off x="6318443" y="946191"/>
            <a:ext cx="3948624" cy="44522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r="31703"/>
          <a:stretch>
            <a:fillRect/>
          </a:stretch>
        </p:blipFill>
        <p:spPr>
          <a:xfrm>
            <a:off x="11424275" y="447675"/>
            <a:ext cx="5408884" cy="593979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485775" y="962025"/>
            <a:ext cx="3098110" cy="3804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"By </a:t>
            </a:r>
          </a:p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Failing to Prepare</a:t>
            </a:r>
          </a:p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You Are</a:t>
            </a:r>
          </a:p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Preparing to Fail"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915150" y="6884670"/>
            <a:ext cx="8584510" cy="3108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"I believe that luck is</a:t>
            </a:r>
          </a:p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000000"/>
                </a:solidFill>
                <a:latin typeface="Now Thin Bold"/>
              </a:rPr>
              <a:t>preperation meeting opportunity.</a:t>
            </a:r>
          </a:p>
          <a:p>
            <a:pPr algn="ctr">
              <a:lnSpc>
                <a:spcPts val="4620"/>
              </a:lnSpc>
            </a:pPr>
            <a:endParaRPr lang="en-US" sz="3600">
              <a:solidFill>
                <a:srgbClr val="000000"/>
              </a:solidFill>
              <a:latin typeface="Now Thin Bold"/>
            </a:endParaRPr>
          </a:p>
          <a:p>
            <a:pPr algn="ctr">
              <a:lnSpc>
                <a:spcPts val="5040"/>
              </a:lnSpc>
            </a:pPr>
            <a:endParaRPr lang="en-US" sz="3600">
              <a:solidFill>
                <a:srgbClr val="000000"/>
              </a:solidFill>
              <a:latin typeface="Now Thin Bold"/>
            </a:endParaRPr>
          </a:p>
          <a:p>
            <a:pPr algn="ctr">
              <a:lnSpc>
                <a:spcPts val="5040"/>
              </a:lnSpc>
            </a:pPr>
            <a:endParaRPr lang="en-US" sz="3600">
              <a:solidFill>
                <a:srgbClr val="000000"/>
              </a:solidFill>
              <a:latin typeface="Now Thin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783375" y="8405812"/>
            <a:ext cx="11049784" cy="3166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39"/>
              </a:lnSpc>
            </a:pPr>
            <a:r>
              <a:rPr lang="en-US" sz="3599">
                <a:solidFill>
                  <a:srgbClr val="000000"/>
                </a:solidFill>
                <a:latin typeface="Now Thin Bold"/>
              </a:rPr>
              <a:t>If you hadn’t been prepared when the opportunity came along, you wouldn’t have been lucky."</a:t>
            </a:r>
          </a:p>
          <a:p>
            <a:pPr algn="ctr">
              <a:lnSpc>
                <a:spcPts val="5040"/>
              </a:lnSpc>
            </a:pPr>
            <a:endParaRPr lang="en-US" sz="3599">
              <a:solidFill>
                <a:srgbClr val="000000"/>
              </a:solidFill>
              <a:latin typeface="Now Thin Bold"/>
            </a:endParaRPr>
          </a:p>
          <a:p>
            <a:pPr algn="ctr">
              <a:lnSpc>
                <a:spcPts val="5040"/>
              </a:lnSpc>
            </a:pPr>
            <a:endParaRPr lang="en-US" sz="3599">
              <a:solidFill>
                <a:srgbClr val="000000"/>
              </a:solidFill>
              <a:latin typeface="Now Thin Bold"/>
            </a:endParaRPr>
          </a:p>
        </p:txBody>
      </p:sp>
      <p:sp>
        <p:nvSpPr>
          <p:cNvPr id="8" name="TextBox 8"/>
          <p:cNvSpPr txBox="1"/>
          <p:nvPr/>
        </p:nvSpPr>
        <p:spPr>
          <a:xfrm rot="-5400000">
            <a:off x="1077796" y="4920554"/>
            <a:ext cx="7587100" cy="1069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000"/>
              </a:lnSpc>
            </a:pPr>
            <a:r>
              <a:rPr lang="en-US" sz="8000" spc="-320">
                <a:solidFill>
                  <a:srgbClr val="004165"/>
                </a:solidFill>
                <a:latin typeface="Montserrat Classic"/>
              </a:rPr>
              <a:t>PREPERATION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55827" y="3608211"/>
            <a:ext cx="9532173" cy="4163943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 l="1562" t="9374" r="39843"/>
          <a:stretch>
            <a:fillRect/>
          </a:stretch>
        </p:blipFill>
        <p:spPr>
          <a:xfrm>
            <a:off x="11127552" y="802317"/>
            <a:ext cx="3492207" cy="405096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3"/>
          <a:srcRect t="32707" b="-2596"/>
          <a:stretch/>
        </p:blipFill>
        <p:spPr>
          <a:xfrm>
            <a:off x="5557557" y="5829300"/>
            <a:ext cx="10194353" cy="462964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 rot="-5400000">
            <a:off x="-2042211" y="4694901"/>
            <a:ext cx="7484212" cy="751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600"/>
              </a:lnSpc>
            </a:pPr>
            <a:r>
              <a:rPr lang="en-US" sz="5600" spc="-224">
                <a:solidFill>
                  <a:srgbClr val="004165"/>
                </a:solidFill>
                <a:latin typeface="Montserrat Classic"/>
              </a:rPr>
              <a:t>GETTING STARTED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104780" y="1965407"/>
            <a:ext cx="5227272" cy="4820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3200" b="1" i="1" dirty="0">
                <a:solidFill>
                  <a:srgbClr val="772432"/>
                </a:solidFill>
                <a:latin typeface="Abadi" panose="020B0604020104020204" pitchFamily="34" charset="0"/>
              </a:rPr>
              <a:t>…take a Deep Breath…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250199" y="2694446"/>
            <a:ext cx="4936435" cy="31915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39" lvl="1" indent="-280669">
              <a:lnSpc>
                <a:spcPts val="3639"/>
              </a:lnSpc>
              <a:buFont typeface="Arial"/>
              <a:buChar char="•"/>
            </a:pPr>
            <a:r>
              <a:rPr lang="en-US" sz="2599">
                <a:solidFill>
                  <a:srgbClr val="000000"/>
                </a:solidFill>
                <a:latin typeface="Caladea"/>
              </a:rPr>
              <a:t>Start early</a:t>
            </a:r>
          </a:p>
          <a:p>
            <a:pPr marL="561339" lvl="1" indent="-280669">
              <a:lnSpc>
                <a:spcPts val="3639"/>
              </a:lnSpc>
              <a:buFont typeface="Arial"/>
              <a:buChar char="•"/>
            </a:pPr>
            <a:r>
              <a:rPr lang="en-US" sz="2599">
                <a:solidFill>
                  <a:srgbClr val="000000"/>
                </a:solidFill>
                <a:latin typeface="Caladea"/>
              </a:rPr>
              <a:t>Make a list</a:t>
            </a:r>
          </a:p>
          <a:p>
            <a:pPr marL="561339" lvl="1" indent="-280669">
              <a:lnSpc>
                <a:spcPts val="3639"/>
              </a:lnSpc>
              <a:buFont typeface="Arial"/>
              <a:buChar char="•"/>
            </a:pPr>
            <a:r>
              <a:rPr lang="en-US" sz="2599">
                <a:solidFill>
                  <a:srgbClr val="000000"/>
                </a:solidFill>
                <a:latin typeface="Caladea"/>
              </a:rPr>
              <a:t>What's your why?</a:t>
            </a:r>
          </a:p>
          <a:p>
            <a:pPr marL="1122678" lvl="2" indent="-374226">
              <a:lnSpc>
                <a:spcPts val="3639"/>
              </a:lnSpc>
              <a:buFont typeface="Arial"/>
              <a:buChar char="⚬"/>
            </a:pPr>
            <a:r>
              <a:rPr lang="en-US" sz="2599">
                <a:solidFill>
                  <a:srgbClr val="000000"/>
                </a:solidFill>
                <a:latin typeface="Caladea"/>
              </a:rPr>
              <a:t>envision the event</a:t>
            </a:r>
          </a:p>
          <a:p>
            <a:pPr marL="1122678" lvl="2" indent="-374226">
              <a:lnSpc>
                <a:spcPts val="3639"/>
              </a:lnSpc>
              <a:buFont typeface="Arial"/>
              <a:buChar char="⚬"/>
            </a:pPr>
            <a:r>
              <a:rPr lang="en-US" sz="2599">
                <a:solidFill>
                  <a:srgbClr val="000000"/>
                </a:solidFill>
                <a:latin typeface="Caladea"/>
              </a:rPr>
              <a:t>your very successful open house </a:t>
            </a:r>
          </a:p>
          <a:p>
            <a:pPr>
              <a:lnSpc>
                <a:spcPts val="3639"/>
              </a:lnSpc>
            </a:pPr>
            <a:endParaRPr lang="en-US" sz="2599">
              <a:solidFill>
                <a:srgbClr val="000000"/>
              </a:solidFill>
              <a:latin typeface="Calad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602356" y="0"/>
            <a:ext cx="3685644" cy="10287000"/>
            <a:chOff x="0" y="0"/>
            <a:chExt cx="1246749" cy="3479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246749" cy="3479800"/>
            </a:xfrm>
            <a:custGeom>
              <a:avLst/>
              <a:gdLst/>
              <a:ahLst/>
              <a:cxnLst/>
              <a:rect l="l" t="t" r="r" b="b"/>
              <a:pathLst>
                <a:path w="1246749" h="3479800">
                  <a:moveTo>
                    <a:pt x="0" y="0"/>
                  </a:moveTo>
                  <a:lnTo>
                    <a:pt x="1246749" y="0"/>
                  </a:lnTo>
                  <a:lnTo>
                    <a:pt x="124674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004165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653159" y="1570047"/>
            <a:ext cx="6466045" cy="8273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Start minimum 5 weeks before the event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announce/discuss at your club meeting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Enlist your team and determine roles</a:t>
            </a:r>
          </a:p>
          <a:p>
            <a:pPr marL="1537274" lvl="3" indent="-384318">
              <a:lnSpc>
                <a:spcPts val="3560"/>
              </a:lnSpc>
              <a:buFont typeface="Arial"/>
              <a:buChar char="￭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advertising/PR ** facilities  ** refreshments ** generalists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Choose the date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772432"/>
                </a:solidFill>
                <a:latin typeface="Caladea"/>
              </a:rPr>
              <a:t>Finalize Open House Decisions </a:t>
            </a:r>
            <a:r>
              <a:rPr lang="en-US" sz="2373" dirty="0">
                <a:solidFill>
                  <a:srgbClr val="772432"/>
                </a:solidFill>
                <a:latin typeface="Caladea Bold"/>
              </a:rPr>
              <a:t>&gt;&gt;&gt;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Have you started a list yet?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Fill all open house roles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333333"/>
                </a:solidFill>
                <a:latin typeface="Caladea Bold"/>
              </a:rPr>
              <a:t>Prepare Materials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 a flyer for the event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 agenda for the open house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 any additional marketing material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refreshments - if in person</a:t>
            </a:r>
          </a:p>
          <a:p>
            <a:pPr marL="512425" lvl="1" indent="-256212">
              <a:lnSpc>
                <a:spcPts val="3560"/>
              </a:lnSpc>
              <a:buFont typeface="Arial"/>
              <a:buChar char="•"/>
            </a:pPr>
            <a:r>
              <a:rPr lang="en-US" sz="2373" dirty="0">
                <a:solidFill>
                  <a:srgbClr val="772432"/>
                </a:solidFill>
                <a:latin typeface="Caladea Italics"/>
              </a:rPr>
              <a:t>more on these coming up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Market * Advertise * Communicate 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Crunch time:  conducting the open house</a:t>
            </a:r>
          </a:p>
          <a:p>
            <a:pPr marL="1024849" lvl="2" indent="-341616">
              <a:lnSpc>
                <a:spcPts val="3560"/>
              </a:lnSpc>
              <a:buFont typeface="Arial"/>
              <a:buChar char="⚬"/>
            </a:pPr>
            <a:r>
              <a:rPr lang="en-US" sz="2373" dirty="0">
                <a:solidFill>
                  <a:srgbClr val="333333"/>
                </a:solidFill>
                <a:latin typeface="Caladea"/>
              </a:rPr>
              <a:t>Follow up with guests</a:t>
            </a:r>
          </a:p>
        </p:txBody>
      </p:sp>
      <p:grpSp>
        <p:nvGrpSpPr>
          <p:cNvPr id="5" name="Group 5"/>
          <p:cNvGrpSpPr/>
          <p:nvPr/>
        </p:nvGrpSpPr>
        <p:grpSpPr>
          <a:xfrm>
            <a:off x="7361763" y="0"/>
            <a:ext cx="3885669" cy="10287000"/>
            <a:chOff x="0" y="0"/>
            <a:chExt cx="1314411" cy="3479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314411" cy="3479800"/>
            </a:xfrm>
            <a:custGeom>
              <a:avLst/>
              <a:gdLst/>
              <a:ahLst/>
              <a:cxnLst/>
              <a:rect l="l" t="t" r="r" b="b"/>
              <a:pathLst>
                <a:path w="1314411" h="3479800">
                  <a:moveTo>
                    <a:pt x="0" y="0"/>
                  </a:moveTo>
                  <a:lnTo>
                    <a:pt x="1314411" y="0"/>
                  </a:lnTo>
                  <a:lnTo>
                    <a:pt x="1314411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F2DF74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7719279" y="3009900"/>
            <a:ext cx="2945710" cy="1607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Now Thin Bold"/>
              </a:rPr>
              <a:t>Virtual</a:t>
            </a:r>
          </a:p>
          <a:p>
            <a:pPr algn="ctr"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Now Thin Bold"/>
              </a:rPr>
              <a:t>Hybrid</a:t>
            </a:r>
          </a:p>
          <a:p>
            <a:pPr algn="ctr">
              <a:lnSpc>
                <a:spcPts val="4340"/>
              </a:lnSpc>
            </a:pPr>
            <a:r>
              <a:rPr lang="en-US" sz="3100" dirty="0" err="1">
                <a:solidFill>
                  <a:srgbClr val="000000"/>
                </a:solidFill>
                <a:latin typeface="Now Thin Bold"/>
              </a:rPr>
              <a:t>InPerson</a:t>
            </a:r>
            <a:endParaRPr lang="en-US" sz="3100" dirty="0">
              <a:solidFill>
                <a:srgbClr val="000000"/>
              </a:solidFill>
              <a:latin typeface="Now Thin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26108" y="570547"/>
            <a:ext cx="4687276" cy="821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spc="-192">
                <a:solidFill>
                  <a:srgbClr val="004165"/>
                </a:solidFill>
                <a:latin typeface="Montserrat Classic"/>
              </a:rPr>
              <a:t>DETAILS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7614504" y="570548"/>
            <a:ext cx="4001476" cy="821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719"/>
              </a:lnSpc>
            </a:pPr>
            <a:r>
              <a:rPr lang="en-US" sz="4800" spc="-192">
                <a:solidFill>
                  <a:srgbClr val="004165"/>
                </a:solidFill>
                <a:latin typeface="Montserrat Classic"/>
              </a:rPr>
              <a:t>DECISIONS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192188" y="7734300"/>
            <a:ext cx="2945710" cy="16071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Now Thin Bold"/>
              </a:rPr>
              <a:t>Special Guest </a:t>
            </a:r>
          </a:p>
          <a:p>
            <a:pPr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Now Thin Bold"/>
              </a:rPr>
              <a:t>Club Member </a:t>
            </a:r>
          </a:p>
          <a:p>
            <a:pPr>
              <a:lnSpc>
                <a:spcPts val="4340"/>
              </a:lnSpc>
            </a:pPr>
            <a:r>
              <a:rPr lang="en-US" sz="3100" dirty="0">
                <a:solidFill>
                  <a:srgbClr val="000000"/>
                </a:solidFill>
                <a:latin typeface="Now Thin Bold"/>
              </a:rPr>
              <a:t>Special Event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648937" y="2462862"/>
            <a:ext cx="1086393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772432"/>
                </a:solidFill>
                <a:latin typeface="Archivo Black"/>
              </a:rPr>
              <a:t>Place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438838" y="6742553"/>
            <a:ext cx="1903625" cy="1308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772432"/>
                </a:solidFill>
                <a:latin typeface="Archivo Black"/>
              </a:rPr>
              <a:t>Speaker/ Attraction</a:t>
            </a:r>
          </a:p>
          <a:p>
            <a:pPr algn="ctr">
              <a:lnSpc>
                <a:spcPts val="3499"/>
              </a:lnSpc>
            </a:pPr>
            <a:endParaRPr lang="en-US" sz="2499">
              <a:solidFill>
                <a:srgbClr val="772432"/>
              </a:solidFill>
              <a:latin typeface="Archivo Black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10926238" y="0"/>
            <a:ext cx="3685644" cy="10373298"/>
            <a:chOff x="0" y="0"/>
            <a:chExt cx="1246749" cy="350899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246749" cy="3508992"/>
            </a:xfrm>
            <a:custGeom>
              <a:avLst/>
              <a:gdLst/>
              <a:ahLst/>
              <a:cxnLst/>
              <a:rect l="l" t="t" r="r" b="b"/>
              <a:pathLst>
                <a:path w="1246749" h="3508992">
                  <a:moveTo>
                    <a:pt x="0" y="0"/>
                  </a:moveTo>
                  <a:lnTo>
                    <a:pt x="1246749" y="0"/>
                  </a:lnTo>
                  <a:lnTo>
                    <a:pt x="1246749" y="3508992"/>
                  </a:lnTo>
                  <a:lnTo>
                    <a:pt x="0" y="3508992"/>
                  </a:lnTo>
                  <a:close/>
                </a:path>
              </a:pathLst>
            </a:custGeom>
            <a:solidFill>
              <a:srgbClr val="F2DF74"/>
            </a:solidFill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2"/>
          <a:srcRect l="10090" r="37657"/>
          <a:stretch>
            <a:fillRect/>
          </a:stretch>
        </p:blipFill>
        <p:spPr>
          <a:xfrm>
            <a:off x="11615980" y="0"/>
            <a:ext cx="5643320" cy="72001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10803926" cy="10287000"/>
          </a:xfrm>
          <a:prstGeom prst="rect">
            <a:avLst/>
          </a:prstGeom>
          <a:solidFill>
            <a:srgbClr val="F2DF74"/>
          </a:solidFill>
        </p:spPr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707146" y="0"/>
            <a:ext cx="4859941" cy="7289911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 l="13428" r="35746"/>
          <a:stretch>
            <a:fillRect/>
          </a:stretch>
        </p:blipFill>
        <p:spPr>
          <a:xfrm>
            <a:off x="7506654" y="964574"/>
            <a:ext cx="5200492" cy="6796236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734533" y="749356"/>
            <a:ext cx="3667430" cy="2975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endParaRPr dirty="0"/>
          </a:p>
          <a:p>
            <a:pPr algn="ctr">
              <a:lnSpc>
                <a:spcPts val="5759"/>
              </a:lnSpc>
            </a:pPr>
            <a:r>
              <a:rPr lang="en-US" sz="4800" i="1" spc="-192" dirty="0">
                <a:solidFill>
                  <a:srgbClr val="000000"/>
                </a:solidFill>
                <a:latin typeface="Montserrat Classic"/>
              </a:rPr>
              <a:t>your</a:t>
            </a:r>
          </a:p>
          <a:p>
            <a:pPr algn="ctr">
              <a:lnSpc>
                <a:spcPts val="5759"/>
              </a:lnSpc>
            </a:pPr>
            <a:r>
              <a:rPr lang="en-US" sz="4800" spc="-192" dirty="0">
                <a:solidFill>
                  <a:srgbClr val="000000"/>
                </a:solidFill>
                <a:latin typeface="TAN Twinkle"/>
              </a:rPr>
              <a:t>OPEN </a:t>
            </a:r>
          </a:p>
          <a:p>
            <a:pPr algn="ctr">
              <a:lnSpc>
                <a:spcPts val="5759"/>
              </a:lnSpc>
            </a:pPr>
            <a:r>
              <a:rPr lang="en-US" sz="4800" spc="-192" dirty="0">
                <a:solidFill>
                  <a:srgbClr val="000000"/>
                </a:solidFill>
                <a:latin typeface="TAN Twinkle"/>
              </a:rPr>
              <a:t>HOUSE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34533" y="6337521"/>
            <a:ext cx="4605722" cy="31666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>
              <a:lnSpc>
                <a:spcPts val="4199"/>
              </a:lnSpc>
              <a:buFont typeface="Arial"/>
              <a:buChar char="•"/>
            </a:pPr>
            <a:r>
              <a:rPr lang="en-US" sz="2799" dirty="0">
                <a:solidFill>
                  <a:srgbClr val="333333"/>
                </a:solidFill>
                <a:latin typeface="Montserrat Classic"/>
              </a:rPr>
              <a:t>Start Early</a:t>
            </a:r>
          </a:p>
          <a:p>
            <a:pPr marL="604519" lvl="1" indent="-302260">
              <a:lnSpc>
                <a:spcPts val="4199"/>
              </a:lnSpc>
              <a:buFont typeface="Arial"/>
              <a:buChar char="•"/>
            </a:pPr>
            <a:r>
              <a:rPr lang="en-US" sz="2799" dirty="0">
                <a:solidFill>
                  <a:srgbClr val="333333"/>
                </a:solidFill>
                <a:latin typeface="Montserrat Classic"/>
              </a:rPr>
              <a:t>Prepare &amp; Organize</a:t>
            </a:r>
          </a:p>
          <a:p>
            <a:pPr marL="604519" lvl="1" indent="-302260">
              <a:lnSpc>
                <a:spcPts val="4199"/>
              </a:lnSpc>
              <a:buFont typeface="Arial"/>
              <a:buChar char="•"/>
            </a:pPr>
            <a:r>
              <a:rPr lang="en-US" sz="2799" dirty="0">
                <a:solidFill>
                  <a:srgbClr val="333333"/>
                </a:solidFill>
                <a:latin typeface="Montserrat Classic"/>
              </a:rPr>
              <a:t>Enlist &amp; Engage</a:t>
            </a:r>
          </a:p>
          <a:p>
            <a:pPr marL="1209039" lvl="2" indent="-403013">
              <a:lnSpc>
                <a:spcPts val="4199"/>
              </a:lnSpc>
              <a:buFont typeface="Arial"/>
              <a:buChar char="•"/>
            </a:pPr>
            <a:r>
              <a:rPr lang="en-US" sz="2799" i="1" dirty="0">
                <a:solidFill>
                  <a:srgbClr val="333333"/>
                </a:solidFill>
                <a:latin typeface="Montserrat Classic"/>
              </a:rPr>
              <a:t>your team</a:t>
            </a:r>
          </a:p>
          <a:p>
            <a:pPr marL="1209039" lvl="2" indent="-403013">
              <a:lnSpc>
                <a:spcPts val="4199"/>
              </a:lnSpc>
              <a:buFont typeface="Arial"/>
              <a:buChar char="•"/>
            </a:pPr>
            <a:r>
              <a:rPr lang="en-US" sz="2799" i="1" dirty="0">
                <a:solidFill>
                  <a:srgbClr val="333333"/>
                </a:solidFill>
                <a:latin typeface="Montserrat Classic"/>
              </a:rPr>
              <a:t>the whole club</a:t>
            </a:r>
          </a:p>
          <a:p>
            <a:pPr>
              <a:lnSpc>
                <a:spcPts val="4199"/>
              </a:lnSpc>
            </a:pPr>
            <a:endParaRPr lang="en-US" sz="2799" dirty="0">
              <a:solidFill>
                <a:srgbClr val="333333"/>
              </a:solidFill>
              <a:latin typeface="Montserrat Classic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836583" y="8048811"/>
            <a:ext cx="7865074" cy="20351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177"/>
              </a:lnSpc>
            </a:pPr>
            <a:r>
              <a:rPr lang="en-US" sz="2270" dirty="0">
                <a:solidFill>
                  <a:srgbClr val="004AAD"/>
                </a:solidFill>
                <a:latin typeface="Now Thin Bold"/>
              </a:rPr>
              <a:t>-  </a:t>
            </a:r>
            <a:r>
              <a:rPr lang="en-US" sz="2270" dirty="0">
                <a:solidFill>
                  <a:srgbClr val="004AAD"/>
                </a:solidFill>
                <a:latin typeface="Now Thin Bold"/>
                <a:hlinkClick r:id="rId4"/>
              </a:rPr>
              <a:t>10 Energizing Tips for your online open house</a:t>
            </a:r>
            <a:endParaRPr lang="en-US" sz="2270" dirty="0">
              <a:solidFill>
                <a:srgbClr val="004AAD"/>
              </a:solidFill>
              <a:latin typeface="Now Thin Bold"/>
            </a:endParaRPr>
          </a:p>
          <a:p>
            <a:pPr>
              <a:lnSpc>
                <a:spcPts val="3178"/>
              </a:lnSpc>
            </a:pPr>
            <a:r>
              <a:rPr lang="en-US" sz="2270" dirty="0">
                <a:solidFill>
                  <a:srgbClr val="004AAD"/>
                </a:solidFill>
                <a:latin typeface="Now Thin Bold"/>
              </a:rPr>
              <a:t>-  </a:t>
            </a:r>
            <a:r>
              <a:rPr lang="en-US" sz="2270" dirty="0">
                <a:solidFill>
                  <a:srgbClr val="004AAD"/>
                </a:solidFill>
                <a:latin typeface="Now Thin Bold"/>
                <a:hlinkClick r:id="rId5"/>
              </a:rPr>
              <a:t>Hosting a club open house</a:t>
            </a:r>
            <a:endParaRPr lang="en-US" sz="2270" dirty="0">
              <a:solidFill>
                <a:srgbClr val="004AAD"/>
              </a:solidFill>
              <a:latin typeface="Now Thin Bold"/>
            </a:endParaRPr>
          </a:p>
          <a:p>
            <a:pPr>
              <a:lnSpc>
                <a:spcPts val="3178"/>
              </a:lnSpc>
            </a:pPr>
            <a:r>
              <a:rPr lang="en-US" sz="2270" dirty="0">
                <a:solidFill>
                  <a:srgbClr val="004AAD"/>
                </a:solidFill>
                <a:latin typeface="Now Thin Bold"/>
              </a:rPr>
              <a:t>-  </a:t>
            </a:r>
            <a:r>
              <a:rPr lang="en-US" sz="2270" dirty="0">
                <a:solidFill>
                  <a:srgbClr val="004AAD"/>
                </a:solidFill>
                <a:latin typeface="Now Thin Bold"/>
                <a:hlinkClick r:id="rId6"/>
              </a:rPr>
              <a:t>Open House Checklist</a:t>
            </a:r>
            <a:endParaRPr lang="en-US" sz="2270" dirty="0">
              <a:solidFill>
                <a:srgbClr val="004AAD"/>
              </a:solidFill>
              <a:latin typeface="Now Thin Bold"/>
            </a:endParaRPr>
          </a:p>
          <a:p>
            <a:pPr marL="342900" indent="-342900">
              <a:lnSpc>
                <a:spcPts val="3177"/>
              </a:lnSpc>
              <a:buFontTx/>
              <a:buChar char="-"/>
            </a:pPr>
            <a:r>
              <a:rPr lang="en-US" sz="2270" dirty="0">
                <a:solidFill>
                  <a:srgbClr val="004AAD"/>
                </a:solidFill>
                <a:latin typeface="Now Thin Bold"/>
                <a:hlinkClick r:id="rId7"/>
              </a:rPr>
              <a:t>Stir Up Excitement with an Open House</a:t>
            </a:r>
            <a:endParaRPr lang="en-US" sz="2270" dirty="0">
              <a:solidFill>
                <a:srgbClr val="004AAD"/>
              </a:solidFill>
              <a:latin typeface="Now Thin Bold"/>
            </a:endParaRPr>
          </a:p>
          <a:p>
            <a:pPr>
              <a:lnSpc>
                <a:spcPts val="3177"/>
              </a:lnSpc>
            </a:pPr>
            <a:r>
              <a:rPr lang="en-US" sz="2270" dirty="0">
                <a:solidFill>
                  <a:srgbClr val="004AAD"/>
                </a:solidFill>
                <a:latin typeface="Now Thin Bold"/>
              </a:rPr>
              <a:t>- </a:t>
            </a:r>
            <a:r>
              <a:rPr lang="en-US" sz="2270" dirty="0">
                <a:solidFill>
                  <a:srgbClr val="004AAD"/>
                </a:solidFill>
                <a:latin typeface="Now Thin Bold"/>
                <a:hlinkClick r:id="rId8"/>
              </a:rPr>
              <a:t>“The Psychology of the </a:t>
            </a:r>
            <a:r>
              <a:rPr lang="en-US" sz="2270" dirty="0" err="1">
                <a:solidFill>
                  <a:srgbClr val="004AAD"/>
                </a:solidFill>
                <a:latin typeface="Now Thin Bold"/>
                <a:hlinkClick r:id="rId8"/>
              </a:rPr>
              <a:t>todo</a:t>
            </a:r>
            <a:r>
              <a:rPr lang="en-US" sz="2270" dirty="0">
                <a:solidFill>
                  <a:srgbClr val="004AAD"/>
                </a:solidFill>
                <a:latin typeface="Now Thin Bold"/>
                <a:hlinkClick r:id="rId8"/>
              </a:rPr>
              <a:t> list …” –the Guardian</a:t>
            </a:r>
            <a:endParaRPr lang="en-US" sz="2270" dirty="0">
              <a:solidFill>
                <a:srgbClr val="004AAD"/>
              </a:solidFill>
              <a:latin typeface="Now Thin Bold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76758" y="7540543"/>
            <a:ext cx="5205801" cy="3642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77"/>
              </a:lnSpc>
            </a:pPr>
            <a:r>
              <a:rPr lang="en-US" sz="2400" i="1" dirty="0">
                <a:solidFill>
                  <a:schemeClr val="tx2"/>
                </a:solidFill>
                <a:latin typeface="Montserrat Classic Bold"/>
              </a:rPr>
              <a:t>ADDITIONAL RESOURCES LINKS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502073" y="3349439"/>
            <a:ext cx="4132349" cy="276361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236</Words>
  <Application>Microsoft Office PowerPoint</Application>
  <PresentationFormat>Custom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Montserrat Classic</vt:lpstr>
      <vt:lpstr>Arial</vt:lpstr>
      <vt:lpstr>Calibri</vt:lpstr>
      <vt:lpstr>Caladea Bold</vt:lpstr>
      <vt:lpstr>Montserrat Classic Bold</vt:lpstr>
      <vt:lpstr>TAN Twinkle</vt:lpstr>
      <vt:lpstr>Caladea</vt:lpstr>
      <vt:lpstr>Abadi</vt:lpstr>
      <vt:lpstr>Now Thin Bold</vt:lpstr>
      <vt:lpstr>Caladea Italics</vt:lpstr>
      <vt:lpstr>Archivo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House - Preperation</dc:title>
  <cp:lastModifiedBy>Walthall, Rhonda                            Collins</cp:lastModifiedBy>
  <cp:revision>4</cp:revision>
  <dcterms:created xsi:type="dcterms:W3CDTF">2006-08-16T00:00:00Z</dcterms:created>
  <dcterms:modified xsi:type="dcterms:W3CDTF">2022-01-31T21:16:51Z</dcterms:modified>
  <dc:identifier>DAE2M05Z4Fw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d3e20021-cb22-400b-ae32-0d62466e27b1</vt:lpwstr>
  </property>
  <property fmtid="{D5CDD505-2E9C-101B-9397-08002B2CF9AE}" pid="3" name="MSIP_Label_4447dd6a-a4a1-440b-a6a3-9124ef1ee017_Enabled">
    <vt:lpwstr>true</vt:lpwstr>
  </property>
  <property fmtid="{D5CDD505-2E9C-101B-9397-08002B2CF9AE}" pid="4" name="MSIP_Label_4447dd6a-a4a1-440b-a6a3-9124ef1ee017_SetDate">
    <vt:lpwstr>2022-01-31T21:16:48Z</vt:lpwstr>
  </property>
  <property fmtid="{D5CDD505-2E9C-101B-9397-08002B2CF9AE}" pid="5" name="MSIP_Label_4447dd6a-a4a1-440b-a6a3-9124ef1ee017_Method">
    <vt:lpwstr>Privileged</vt:lpwstr>
  </property>
  <property fmtid="{D5CDD505-2E9C-101B-9397-08002B2CF9AE}" pid="6" name="MSIP_Label_4447dd6a-a4a1-440b-a6a3-9124ef1ee017_Name">
    <vt:lpwstr>NO TECH DATA</vt:lpwstr>
  </property>
  <property fmtid="{D5CDD505-2E9C-101B-9397-08002B2CF9AE}" pid="7" name="MSIP_Label_4447dd6a-a4a1-440b-a6a3-9124ef1ee017_SiteId">
    <vt:lpwstr>7a18110d-ef9b-4274-acef-e62ab0fe28ed</vt:lpwstr>
  </property>
  <property fmtid="{D5CDD505-2E9C-101B-9397-08002B2CF9AE}" pid="8" name="MSIP_Label_4447dd6a-a4a1-440b-a6a3-9124ef1ee017_ActionId">
    <vt:lpwstr>88b13b05-8c1e-4387-aab3-56f558366222</vt:lpwstr>
  </property>
  <property fmtid="{D5CDD505-2E9C-101B-9397-08002B2CF9AE}" pid="9" name="MSIP_Label_4447dd6a-a4a1-440b-a6a3-9124ef1ee017_ContentBits">
    <vt:lpwstr>0</vt:lpwstr>
  </property>
</Properties>
</file>