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61" r:id="rId2"/>
    <p:sldId id="257" r:id="rId3"/>
    <p:sldId id="258" r:id="rId4"/>
    <p:sldId id="262" r:id="rId5"/>
    <p:sldId id="266" r:id="rId6"/>
    <p:sldId id="263" r:id="rId7"/>
    <p:sldId id="264" r:id="rId8"/>
    <p:sldId id="265" r:id="rId9"/>
  </p:sldIdLst>
  <p:sldSz cx="18288000" cy="10287000"/>
  <p:notesSz cx="6858000" cy="9144000"/>
  <p:embeddedFontLst>
    <p:embeddedFont>
      <p:font typeface="Caladea" panose="020B0604020202020204" charset="0"/>
      <p:regular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Montserrat Classic" panose="020B0604020202020204" charset="0"/>
      <p:regular r:id="rId16"/>
    </p:embeddedFont>
    <p:embeddedFont>
      <p:font typeface="Now Thin Bold" panose="020B0604020202020204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2794" autoAdjust="0"/>
  </p:normalViewPr>
  <p:slideViewPr>
    <p:cSldViewPr>
      <p:cViewPr varScale="1">
        <p:scale>
          <a:sx n="59" d="100"/>
          <a:sy n="59" d="100"/>
        </p:scale>
        <p:origin x="135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B7A69-36FB-41E8-9969-C6D7C2A1BB91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54993-204B-4FC3-A4FC-9A304AE06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5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54993-204B-4FC3-A4FC-9A304AE062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572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54993-204B-4FC3-A4FC-9A304AE062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9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54993-204B-4FC3-A4FC-9A304AE062E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34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54993-204B-4FC3-A4FC-9A304AE062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2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54993-204B-4FC3-A4FC-9A304AE062E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1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A54993-204B-4FC3-A4FC-9A304AE062E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0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576868" y="1238250"/>
            <a:ext cx="2490049" cy="5704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dirty="0">
                <a:solidFill>
                  <a:srgbClr val="000000"/>
                </a:solidFill>
                <a:latin typeface="Montserrat Classic"/>
              </a:rPr>
              <a:t>Follow-up </a:t>
            </a:r>
          </a:p>
        </p:txBody>
      </p:sp>
      <p:sp>
        <p:nvSpPr>
          <p:cNvPr id="3" name="AutoShape 3"/>
          <p:cNvSpPr/>
          <p:nvPr/>
        </p:nvSpPr>
        <p:spPr>
          <a:xfrm>
            <a:off x="0" y="-19050"/>
            <a:ext cx="5296284" cy="10306050"/>
          </a:xfrm>
          <a:prstGeom prst="rect">
            <a:avLst/>
          </a:prstGeom>
          <a:solidFill>
            <a:srgbClr val="004165"/>
          </a:solidFill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821892" y="-501503"/>
            <a:ext cx="7913151" cy="529212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 rotWithShape="1">
          <a:blip r:embed="rId3"/>
          <a:srcRect t="2791" b="8025"/>
          <a:stretch/>
        </p:blipFill>
        <p:spPr>
          <a:xfrm>
            <a:off x="4123046" y="4079573"/>
            <a:ext cx="14114584" cy="6207428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14395025" y="1238250"/>
            <a:ext cx="2356699" cy="1899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Montserrat Classic"/>
              </a:rPr>
              <a:t>Open House Event</a:t>
            </a:r>
          </a:p>
        </p:txBody>
      </p:sp>
    </p:spTree>
    <p:extLst>
      <p:ext uri="{BB962C8B-B14F-4D97-AF65-F5344CB8AC3E}">
        <p14:creationId xmlns:p14="http://schemas.microsoft.com/office/powerpoint/2010/main" val="386190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126810" y="0"/>
            <a:ext cx="14161190" cy="10287000"/>
          </a:xfrm>
          <a:prstGeom prst="rect">
            <a:avLst/>
          </a:prstGeom>
          <a:solidFill>
            <a:srgbClr val="F2DF74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TextBox 7"/>
          <p:cNvSpPr txBox="1"/>
          <p:nvPr/>
        </p:nvSpPr>
        <p:spPr>
          <a:xfrm>
            <a:off x="5783375" y="8405812"/>
            <a:ext cx="11049784" cy="18994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39"/>
              </a:lnSpc>
            </a:pPr>
            <a:r>
              <a:rPr lang="en-US" sz="3599" dirty="0">
                <a:solidFill>
                  <a:srgbClr val="000000"/>
                </a:solidFill>
                <a:latin typeface="Now Thin Bold"/>
              </a:rPr>
              <a:t> </a:t>
            </a:r>
          </a:p>
          <a:p>
            <a:pPr algn="ctr">
              <a:lnSpc>
                <a:spcPts val="5040"/>
              </a:lnSpc>
            </a:pPr>
            <a:endParaRPr lang="en-US" sz="3599" dirty="0">
              <a:solidFill>
                <a:srgbClr val="000000"/>
              </a:solidFill>
              <a:latin typeface="Now Thin Bold"/>
            </a:endParaRPr>
          </a:p>
          <a:p>
            <a:pPr algn="ctr">
              <a:lnSpc>
                <a:spcPts val="5040"/>
              </a:lnSpc>
            </a:pPr>
            <a:endParaRPr lang="en-US" sz="3599" dirty="0">
              <a:solidFill>
                <a:srgbClr val="000000"/>
              </a:solidFill>
              <a:latin typeface="Now Thin Bold"/>
            </a:endParaRPr>
          </a:p>
        </p:txBody>
      </p:sp>
      <p:sp>
        <p:nvSpPr>
          <p:cNvPr id="8" name="TextBox 8"/>
          <p:cNvSpPr txBox="1"/>
          <p:nvPr/>
        </p:nvSpPr>
        <p:spPr>
          <a:xfrm rot="-5400000">
            <a:off x="1077796" y="4942580"/>
            <a:ext cx="7587100" cy="1025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000"/>
              </a:lnSpc>
            </a:pPr>
            <a:r>
              <a:rPr lang="en-US" sz="8000" spc="-320" dirty="0">
                <a:solidFill>
                  <a:srgbClr val="004165"/>
                </a:solidFill>
                <a:latin typeface="Montserrat Classic"/>
              </a:rPr>
              <a:t> 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7B5570-7768-44B7-9B6B-8CA8211DE497}"/>
              </a:ext>
            </a:extLst>
          </p:cNvPr>
          <p:cNvSpPr txBox="1"/>
          <p:nvPr/>
        </p:nvSpPr>
        <p:spPr>
          <a:xfrm>
            <a:off x="8001000" y="3924300"/>
            <a:ext cx="8534400" cy="327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dirty="0">
                <a:solidFill>
                  <a:srgbClr val="000000"/>
                </a:solidFill>
                <a:latin typeface="Now Thin Bold"/>
              </a:rPr>
              <a:t>“Diligent follow-up and follow through will set you apart from the crowd and communicate excellent“</a:t>
            </a:r>
          </a:p>
          <a:p>
            <a:pPr algn="ctr">
              <a:lnSpc>
                <a:spcPts val="5040"/>
              </a:lnSpc>
            </a:pPr>
            <a:endParaRPr lang="en-US" sz="3600" dirty="0">
              <a:solidFill>
                <a:srgbClr val="000000"/>
              </a:solidFill>
              <a:latin typeface="Now Thin Bold"/>
            </a:endParaRPr>
          </a:p>
          <a:p>
            <a:pPr algn="ctr">
              <a:lnSpc>
                <a:spcPts val="5040"/>
              </a:lnSpc>
            </a:pPr>
            <a:r>
              <a:rPr lang="en-US" sz="3600" b="1" dirty="0">
                <a:solidFill>
                  <a:srgbClr val="000000"/>
                </a:solidFill>
                <a:latin typeface="Now Thin Bold"/>
              </a:rPr>
              <a:t>John C. Maxwell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BD5A16-834F-44C0-94CA-AC73A7341744}"/>
              </a:ext>
            </a:extLst>
          </p:cNvPr>
          <p:cNvSpPr txBox="1"/>
          <p:nvPr/>
        </p:nvSpPr>
        <p:spPr>
          <a:xfrm rot="16200000">
            <a:off x="-2819400" y="4129066"/>
            <a:ext cx="914400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spc="-320" dirty="0">
                <a:solidFill>
                  <a:srgbClr val="004165"/>
                </a:solidFill>
                <a:latin typeface="Montserrat Classic"/>
              </a:rPr>
              <a:t>                                                                                                                                                                                               </a:t>
            </a:r>
            <a:r>
              <a:rPr lang="en-US" sz="5600" spc="-224" dirty="0">
                <a:solidFill>
                  <a:srgbClr val="004165"/>
                </a:solidFill>
                <a:latin typeface="Montserrat Classic"/>
              </a:rPr>
              <a:t>FOLLOW-UP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755827" y="3608211"/>
            <a:ext cx="9532173" cy="4163943"/>
          </a:xfrm>
          <a:prstGeom prst="rect">
            <a:avLst/>
          </a:prstGeom>
          <a:solidFill>
            <a:srgbClr val="F2DF74"/>
          </a:solidFill>
        </p:spPr>
      </p:sp>
      <p:sp>
        <p:nvSpPr>
          <p:cNvPr id="5" name="TextBox 5"/>
          <p:cNvSpPr txBox="1"/>
          <p:nvPr/>
        </p:nvSpPr>
        <p:spPr>
          <a:xfrm rot="16200000">
            <a:off x="-2692665" y="4784428"/>
            <a:ext cx="9501522" cy="7181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sz="5600" spc="-224" dirty="0">
                <a:solidFill>
                  <a:srgbClr val="004165"/>
                </a:solidFill>
                <a:latin typeface="Montserrat Classic"/>
              </a:rPr>
              <a:t>GET THEM TO COME BACK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495800" y="1983182"/>
            <a:ext cx="3311142" cy="32500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0670" lvl="1">
              <a:lnSpc>
                <a:spcPts val="3639"/>
              </a:lnSpc>
            </a:pPr>
            <a:r>
              <a:rPr lang="en-US" sz="4000" b="1" dirty="0">
                <a:solidFill>
                  <a:srgbClr val="000000"/>
                </a:solidFill>
                <a:latin typeface="Caladea"/>
              </a:rPr>
              <a:t>B</a:t>
            </a:r>
            <a:r>
              <a:rPr lang="en-US" sz="4000" dirty="0">
                <a:solidFill>
                  <a:srgbClr val="000000"/>
                </a:solidFill>
                <a:latin typeface="Caladea"/>
              </a:rPr>
              <a:t> </a:t>
            </a:r>
          </a:p>
          <a:p>
            <a:pPr marL="280670" lvl="1">
              <a:lnSpc>
                <a:spcPts val="3639"/>
              </a:lnSpc>
            </a:pPr>
            <a:endParaRPr lang="en-US" sz="4000" dirty="0">
              <a:solidFill>
                <a:srgbClr val="000000"/>
              </a:solidFill>
              <a:latin typeface="Caladea"/>
            </a:endParaRPr>
          </a:p>
          <a:p>
            <a:pPr marL="280670" lvl="1">
              <a:lnSpc>
                <a:spcPts val="3639"/>
              </a:lnSpc>
            </a:pPr>
            <a:r>
              <a:rPr lang="en-US" sz="4000" b="1" dirty="0">
                <a:solidFill>
                  <a:srgbClr val="000000"/>
                </a:solidFill>
                <a:latin typeface="Caladea"/>
              </a:rPr>
              <a:t>A</a:t>
            </a:r>
            <a:r>
              <a:rPr lang="en-US" sz="4000" dirty="0">
                <a:solidFill>
                  <a:srgbClr val="000000"/>
                </a:solidFill>
                <a:latin typeface="Caladea"/>
              </a:rPr>
              <a:t> </a:t>
            </a:r>
          </a:p>
          <a:p>
            <a:pPr marL="280670" lvl="1">
              <a:lnSpc>
                <a:spcPts val="3639"/>
              </a:lnSpc>
            </a:pPr>
            <a:endParaRPr lang="en-US" sz="4000" dirty="0">
              <a:solidFill>
                <a:srgbClr val="000000"/>
              </a:solidFill>
              <a:latin typeface="Caladea"/>
            </a:endParaRPr>
          </a:p>
          <a:p>
            <a:pPr marL="280670" lvl="1">
              <a:lnSpc>
                <a:spcPts val="3639"/>
              </a:lnSpc>
            </a:pPr>
            <a:r>
              <a:rPr lang="en-US" sz="4000" b="1" dirty="0">
                <a:solidFill>
                  <a:srgbClr val="000000"/>
                </a:solidFill>
                <a:latin typeface="Caladea"/>
              </a:rPr>
              <a:t>C</a:t>
            </a:r>
            <a:r>
              <a:rPr lang="en-US" sz="4000" dirty="0">
                <a:solidFill>
                  <a:srgbClr val="000000"/>
                </a:solidFill>
                <a:latin typeface="Caladea"/>
              </a:rPr>
              <a:t> </a:t>
            </a:r>
          </a:p>
          <a:p>
            <a:pPr marL="280670" lvl="1">
              <a:lnSpc>
                <a:spcPts val="3639"/>
              </a:lnSpc>
            </a:pPr>
            <a:endParaRPr lang="en-US" sz="4000" dirty="0">
              <a:solidFill>
                <a:srgbClr val="000000"/>
              </a:solidFill>
              <a:latin typeface="Caladea"/>
            </a:endParaRPr>
          </a:p>
          <a:p>
            <a:pPr marL="280670" lvl="1">
              <a:lnSpc>
                <a:spcPts val="3639"/>
              </a:lnSpc>
            </a:pPr>
            <a:r>
              <a:rPr lang="en-US" sz="4000" b="1" dirty="0">
                <a:solidFill>
                  <a:srgbClr val="000000"/>
                </a:solidFill>
                <a:latin typeface="Caladea"/>
              </a:rPr>
              <a:t>K</a:t>
            </a:r>
            <a:endParaRPr lang="en-US" sz="4000" dirty="0">
              <a:solidFill>
                <a:srgbClr val="000000"/>
              </a:solidFill>
              <a:latin typeface="Calad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755827" y="3608211"/>
            <a:ext cx="9532173" cy="4163943"/>
          </a:xfrm>
          <a:prstGeom prst="rect">
            <a:avLst/>
          </a:prstGeom>
          <a:solidFill>
            <a:srgbClr val="F2DF74"/>
          </a:solidFill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2" b="9452"/>
          <a:stretch/>
        </p:blipFill>
        <p:spPr>
          <a:xfrm>
            <a:off x="5557557" y="5829300"/>
            <a:ext cx="10194353" cy="4629643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 rot="16200000">
            <a:off x="-2692665" y="4784428"/>
            <a:ext cx="9501522" cy="7181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sz="5600" spc="-224" dirty="0">
                <a:solidFill>
                  <a:srgbClr val="004165"/>
                </a:solidFill>
                <a:latin typeface="Montserrat Classic"/>
              </a:rPr>
              <a:t>GET THEM TO COME BACK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946707" y="1241056"/>
            <a:ext cx="4936435" cy="894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B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How did they benefit from the meeting?</a:t>
            </a:r>
          </a:p>
        </p:txBody>
      </p:sp>
    </p:spTree>
    <p:extLst>
      <p:ext uri="{BB962C8B-B14F-4D97-AF65-F5344CB8AC3E}">
        <p14:creationId xmlns:p14="http://schemas.microsoft.com/office/powerpoint/2010/main" val="2750829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755827" y="3724431"/>
            <a:ext cx="9532173" cy="4163943"/>
          </a:xfrm>
          <a:prstGeom prst="rect">
            <a:avLst/>
          </a:prstGeom>
          <a:solidFill>
            <a:srgbClr val="F2DF74"/>
          </a:solidFill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9" b="11319"/>
          <a:stretch/>
        </p:blipFill>
        <p:spPr>
          <a:xfrm>
            <a:off x="5414924" y="5657357"/>
            <a:ext cx="10194353" cy="4629643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 rot="16200000">
            <a:off x="-2692665" y="4784428"/>
            <a:ext cx="9501522" cy="7181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sz="5600" spc="-224" dirty="0">
                <a:solidFill>
                  <a:srgbClr val="004165"/>
                </a:solidFill>
                <a:latin typeface="Montserrat Classic"/>
              </a:rPr>
              <a:t>GET THEM TO COME BACK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946707" y="1241056"/>
            <a:ext cx="4936435" cy="18182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B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How did they benefit from the meeting?</a:t>
            </a:r>
          </a:p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A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Acknowledge  the difference their presence made.</a:t>
            </a:r>
          </a:p>
        </p:txBody>
      </p:sp>
    </p:spTree>
    <p:extLst>
      <p:ext uri="{BB962C8B-B14F-4D97-AF65-F5344CB8AC3E}">
        <p14:creationId xmlns:p14="http://schemas.microsoft.com/office/powerpoint/2010/main" val="1749643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755827" y="3608211"/>
            <a:ext cx="9532173" cy="4163943"/>
          </a:xfrm>
          <a:prstGeom prst="rect">
            <a:avLst/>
          </a:prstGeom>
          <a:solidFill>
            <a:srgbClr val="F2DF74"/>
          </a:solidFill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8" b="15878"/>
          <a:stretch/>
        </p:blipFill>
        <p:spPr>
          <a:xfrm>
            <a:off x="5638800" y="5683425"/>
            <a:ext cx="10194353" cy="4629643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 rot="16200000">
            <a:off x="-2692665" y="4784428"/>
            <a:ext cx="9501522" cy="7181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sz="5600" spc="-224" dirty="0">
                <a:solidFill>
                  <a:srgbClr val="004165"/>
                </a:solidFill>
                <a:latin typeface="Montserrat Classic"/>
              </a:rPr>
              <a:t>GET THEM TO COME BACK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946707" y="1241056"/>
            <a:ext cx="4936435" cy="27415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B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How did they </a:t>
            </a:r>
            <a:r>
              <a:rPr lang="en-US" sz="2599" b="1" dirty="0">
                <a:solidFill>
                  <a:srgbClr val="000000"/>
                </a:solidFill>
                <a:latin typeface="Caladea"/>
              </a:rPr>
              <a:t>benefit 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from the meeting?</a:t>
            </a:r>
          </a:p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A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Acknowledge  the difference their presence made.</a:t>
            </a:r>
          </a:p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C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Be sure to attain </a:t>
            </a:r>
            <a:r>
              <a:rPr lang="en-US" sz="2599" b="1" dirty="0">
                <a:solidFill>
                  <a:srgbClr val="000000"/>
                </a:solidFill>
                <a:latin typeface="Caladea"/>
              </a:rPr>
              <a:t>contact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information</a:t>
            </a:r>
          </a:p>
        </p:txBody>
      </p:sp>
    </p:spTree>
    <p:extLst>
      <p:ext uri="{BB962C8B-B14F-4D97-AF65-F5344CB8AC3E}">
        <p14:creationId xmlns:p14="http://schemas.microsoft.com/office/powerpoint/2010/main" val="2831853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755827" y="3608211"/>
            <a:ext cx="9532173" cy="4163943"/>
          </a:xfrm>
          <a:prstGeom prst="rect">
            <a:avLst/>
          </a:prstGeom>
          <a:solidFill>
            <a:srgbClr val="F2DF74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6" r="20036"/>
          <a:stretch/>
        </p:blipFill>
        <p:spPr>
          <a:xfrm>
            <a:off x="10404860" y="505624"/>
            <a:ext cx="5901940" cy="405096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8" b="15878"/>
          <a:stretch/>
        </p:blipFill>
        <p:spPr>
          <a:xfrm>
            <a:off x="5414924" y="5504957"/>
            <a:ext cx="10194353" cy="4782043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 rot="16200000">
            <a:off x="-2692665" y="4784428"/>
            <a:ext cx="9501522" cy="7181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sz="5600" spc="-224" dirty="0">
                <a:solidFill>
                  <a:srgbClr val="004165"/>
                </a:solidFill>
                <a:latin typeface="Montserrat Classic"/>
              </a:rPr>
              <a:t>GET THEM TO COME BACK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946707" y="1241056"/>
            <a:ext cx="4936435" cy="3664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B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How did they </a:t>
            </a:r>
            <a:r>
              <a:rPr lang="en-US" sz="2599" b="1" dirty="0">
                <a:solidFill>
                  <a:srgbClr val="000000"/>
                </a:solidFill>
                <a:latin typeface="Caladea"/>
              </a:rPr>
              <a:t>benefit 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from the meeting?</a:t>
            </a:r>
          </a:p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A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Acknowledge  the difference their presence made.</a:t>
            </a:r>
          </a:p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C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Be sure to attain </a:t>
            </a:r>
            <a:r>
              <a:rPr lang="en-US" sz="2599" b="1" dirty="0">
                <a:solidFill>
                  <a:srgbClr val="000000"/>
                </a:solidFill>
                <a:latin typeface="Caladea"/>
              </a:rPr>
              <a:t>contact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information</a:t>
            </a:r>
          </a:p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K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Kill them with kindness. Thank them for coming</a:t>
            </a:r>
          </a:p>
        </p:txBody>
      </p:sp>
    </p:spTree>
    <p:extLst>
      <p:ext uri="{BB962C8B-B14F-4D97-AF65-F5344CB8AC3E}">
        <p14:creationId xmlns:p14="http://schemas.microsoft.com/office/powerpoint/2010/main" val="3467062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755827" y="3608211"/>
            <a:ext cx="9532173" cy="4163943"/>
          </a:xfrm>
          <a:prstGeom prst="rect">
            <a:avLst/>
          </a:prstGeom>
          <a:solidFill>
            <a:srgbClr val="F2DF74"/>
          </a:solidFill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4" b="15754"/>
          <a:stretch/>
        </p:blipFill>
        <p:spPr>
          <a:xfrm>
            <a:off x="6394624" y="5690182"/>
            <a:ext cx="10194353" cy="4629643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 rot="16200000">
            <a:off x="-2692665" y="4784428"/>
            <a:ext cx="9501522" cy="7181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sz="5600" spc="-224" dirty="0">
                <a:solidFill>
                  <a:srgbClr val="004165"/>
                </a:solidFill>
                <a:latin typeface="Montserrat Classic"/>
              </a:rPr>
              <a:t>GET THEM TO COME BACK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946707" y="1203692"/>
            <a:ext cx="5282893" cy="41639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0670" lvl="1">
              <a:lnSpc>
                <a:spcPts val="3639"/>
              </a:lnSpc>
            </a:pPr>
            <a:endParaRPr lang="en-US" sz="2599" b="1" dirty="0">
              <a:solidFill>
                <a:srgbClr val="000000"/>
              </a:solidFill>
              <a:latin typeface="Caladea"/>
            </a:endParaRPr>
          </a:p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B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How did they </a:t>
            </a:r>
            <a:r>
              <a:rPr lang="en-US" sz="2599" b="1" dirty="0">
                <a:solidFill>
                  <a:srgbClr val="000000"/>
                </a:solidFill>
                <a:latin typeface="Caladea"/>
              </a:rPr>
              <a:t>benefit 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from the meeting?</a:t>
            </a:r>
          </a:p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A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Acknowledge  the difference their presence made.</a:t>
            </a:r>
          </a:p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C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Be sure to attain </a:t>
            </a:r>
            <a:r>
              <a:rPr lang="en-US" sz="2599" b="1" dirty="0">
                <a:solidFill>
                  <a:srgbClr val="000000"/>
                </a:solidFill>
                <a:latin typeface="Caladea"/>
              </a:rPr>
              <a:t>contact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information</a:t>
            </a:r>
          </a:p>
          <a:p>
            <a:pPr marL="280670" lvl="1">
              <a:lnSpc>
                <a:spcPts val="3639"/>
              </a:lnSpc>
            </a:pPr>
            <a:r>
              <a:rPr lang="en-US" sz="2599" b="1" dirty="0">
                <a:solidFill>
                  <a:srgbClr val="000000"/>
                </a:solidFill>
                <a:latin typeface="Caladea"/>
              </a:rPr>
              <a:t>K</a:t>
            </a:r>
            <a:r>
              <a:rPr lang="en-US" sz="2599" dirty="0">
                <a:solidFill>
                  <a:srgbClr val="000000"/>
                </a:solidFill>
                <a:latin typeface="Caladea"/>
              </a:rPr>
              <a:t> – Kill them with kindness. Thank them for coming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C2CD4C-9FD6-4D71-9E8A-98CF91A4E6D6}"/>
              </a:ext>
            </a:extLst>
          </p:cNvPr>
          <p:cNvSpPr txBox="1"/>
          <p:nvPr/>
        </p:nvSpPr>
        <p:spPr>
          <a:xfrm>
            <a:off x="3842049" y="802851"/>
            <a:ext cx="349220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Caladea"/>
              </a:rPr>
              <a:t>S</a:t>
            </a:r>
            <a:r>
              <a:rPr lang="en-US" sz="2599" b="1" dirty="0">
                <a:solidFill>
                  <a:srgbClr val="000000"/>
                </a:solidFill>
                <a:latin typeface="Caladea"/>
              </a:rPr>
              <a:t>ummary</a:t>
            </a:r>
          </a:p>
        </p:txBody>
      </p:sp>
    </p:spTree>
    <p:extLst>
      <p:ext uri="{BB962C8B-B14F-4D97-AF65-F5344CB8AC3E}">
        <p14:creationId xmlns:p14="http://schemas.microsoft.com/office/powerpoint/2010/main" val="870838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202</Words>
  <Application>Microsoft Office PowerPoint</Application>
  <PresentationFormat>Custom</PresentationFormat>
  <Paragraphs>43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Arial</vt:lpstr>
      <vt:lpstr>Montserrat Classic</vt:lpstr>
      <vt:lpstr>Caladea</vt:lpstr>
      <vt:lpstr>Now Thin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House - Preperation</dc:title>
  <dc:creator>17049</dc:creator>
  <cp:lastModifiedBy>Walthall, Rhonda                            Collins</cp:lastModifiedBy>
  <cp:revision>7</cp:revision>
  <dcterms:created xsi:type="dcterms:W3CDTF">2006-08-16T00:00:00Z</dcterms:created>
  <dcterms:modified xsi:type="dcterms:W3CDTF">2022-01-31T21:38:24Z</dcterms:modified>
  <dc:identifier>DAE2M05Z4Fw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871060f9-7c02-4c50-8e9b-ddbc71536a8f</vt:lpwstr>
  </property>
  <property fmtid="{D5CDD505-2E9C-101B-9397-08002B2CF9AE}" pid="3" name="MSIP_Label_4447dd6a-a4a1-440b-a6a3-9124ef1ee017_Enabled">
    <vt:lpwstr>true</vt:lpwstr>
  </property>
  <property fmtid="{D5CDD505-2E9C-101B-9397-08002B2CF9AE}" pid="4" name="MSIP_Label_4447dd6a-a4a1-440b-a6a3-9124ef1ee017_SetDate">
    <vt:lpwstr>2022-01-31T21:38:23Z</vt:lpwstr>
  </property>
  <property fmtid="{D5CDD505-2E9C-101B-9397-08002B2CF9AE}" pid="5" name="MSIP_Label_4447dd6a-a4a1-440b-a6a3-9124ef1ee017_Method">
    <vt:lpwstr>Privileged</vt:lpwstr>
  </property>
  <property fmtid="{D5CDD505-2E9C-101B-9397-08002B2CF9AE}" pid="6" name="MSIP_Label_4447dd6a-a4a1-440b-a6a3-9124ef1ee017_Name">
    <vt:lpwstr>NO TECH DATA</vt:lpwstr>
  </property>
  <property fmtid="{D5CDD505-2E9C-101B-9397-08002B2CF9AE}" pid="7" name="MSIP_Label_4447dd6a-a4a1-440b-a6a3-9124ef1ee017_SiteId">
    <vt:lpwstr>7a18110d-ef9b-4274-acef-e62ab0fe28ed</vt:lpwstr>
  </property>
  <property fmtid="{D5CDD505-2E9C-101B-9397-08002B2CF9AE}" pid="8" name="MSIP_Label_4447dd6a-a4a1-440b-a6a3-9124ef1ee017_ActionId">
    <vt:lpwstr>d8a74539-c7b9-4ecb-8e7b-50f7d49a4bed</vt:lpwstr>
  </property>
  <property fmtid="{D5CDD505-2E9C-101B-9397-08002B2CF9AE}" pid="9" name="MSIP_Label_4447dd6a-a4a1-440b-a6a3-9124ef1ee017_ContentBits">
    <vt:lpwstr>0</vt:lpwstr>
  </property>
</Properties>
</file>