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8" r:id="rId1"/>
  </p:sldMasterIdLst>
  <p:notesMasterIdLst>
    <p:notesMasterId r:id="rId16"/>
  </p:notesMasterIdLst>
  <p:sldIdLst>
    <p:sldId id="256" r:id="rId2"/>
    <p:sldId id="291" r:id="rId3"/>
    <p:sldId id="286" r:id="rId4"/>
    <p:sldId id="287" r:id="rId5"/>
    <p:sldId id="288" r:id="rId6"/>
    <p:sldId id="289" r:id="rId7"/>
    <p:sldId id="290" r:id="rId8"/>
    <p:sldId id="282" r:id="rId9"/>
    <p:sldId id="295" r:id="rId10"/>
    <p:sldId id="293" r:id="rId11"/>
    <p:sldId id="294" r:id="rId12"/>
    <p:sldId id="296" r:id="rId13"/>
    <p:sldId id="292" r:id="rId14"/>
    <p:sldId id="28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EE09B34-8E77-440F-B820-C007C2D5C56A}">
          <p14:sldIdLst>
            <p14:sldId id="256"/>
            <p14:sldId id="291"/>
            <p14:sldId id="286"/>
            <p14:sldId id="287"/>
            <p14:sldId id="288"/>
            <p14:sldId id="289"/>
            <p14:sldId id="290"/>
            <p14:sldId id="282"/>
            <p14:sldId id="295"/>
            <p14:sldId id="293"/>
            <p14:sldId id="294"/>
            <p14:sldId id="296"/>
          </p14:sldIdLst>
        </p14:section>
        <p14:section name="Backup" id="{7E54FE3B-7C33-4B40-9485-658285CBEB30}">
          <p14:sldIdLst>
            <p14:sldId id="292"/>
            <p14:sldId id="28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thall, Rhonda                            Collins" initials="WRC" lastIdx="1" clrIdx="0">
    <p:extLst>
      <p:ext uri="{19B8F6BF-5375-455C-9EA6-DF929625EA0E}">
        <p15:presenceInfo xmlns:p15="http://schemas.microsoft.com/office/powerpoint/2012/main" userId="Walthall, Rhonda                            Collin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2166" autoAdjust="0"/>
  </p:normalViewPr>
  <p:slideViewPr>
    <p:cSldViewPr snapToGrid="0">
      <p:cViewPr varScale="1">
        <p:scale>
          <a:sx n="63" d="100"/>
          <a:sy n="63" d="100"/>
        </p:scale>
        <p:origin x="133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7DE52-8185-44DA-8100-1CD50298E859}" type="datetimeFigureOut">
              <a:rPr lang="en-US" smtClean="0"/>
              <a:t>1/30/2022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7DF34-249D-4425-A8D2-47A98D29D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68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277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367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52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49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09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71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737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12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41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705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7DF34-249D-4425-A8D2-47A98D29DFA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87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22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822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062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654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380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021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714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973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03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61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0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67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512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790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874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087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31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7950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hyperlink" Target="mailto:Rhonda.walthall@d37toastmasters.org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Rhonda.walthall@d37toastmasters.org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37toastmasters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4322390-8B58-46BE-88EB-D9FD30C08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ity skyline through an office building">
            <a:extLst>
              <a:ext uri="{FF2B5EF4-FFF2-40B4-BE49-F238E27FC236}">
                <a16:creationId xmlns:a16="http://schemas.microsoft.com/office/drawing/2014/main" id="{62EA9F7C-BB40-458C-A214-73A54DE47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0000"/>
          </a:blip>
          <a:srcRect t="1635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FD8F00-4D7E-4A73-90D4-652B49AD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District 37 Open House Training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BB7822-42F3-4941-8F0F-D4E91E13B2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January 31, 2022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85E190-58DD-42DD-A4A8-401E15C92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74130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BD3EE-7C6C-4286-83D7-246E386D7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Toastmasters Membership Campaign Incentives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BDAEF8-9ACE-4161-9CF7-542369CC10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Up Toastmasters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6D4449-D6E9-44EF-8469-C4DAD68D918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February 1 – March 31</a:t>
            </a:r>
          </a:p>
          <a:p>
            <a:r>
              <a:rPr lang="en-US" dirty="0"/>
              <a:t>Add 5 new, dual, or reinstated members</a:t>
            </a:r>
          </a:p>
          <a:p>
            <a:r>
              <a:rPr lang="en-US" dirty="0"/>
              <a:t>Application &amp; payment must be received by WHQ by March 31</a:t>
            </a:r>
          </a:p>
          <a:p>
            <a:r>
              <a:rPr lang="en-US" dirty="0"/>
              <a:t>Ribbon for your Club Banner</a:t>
            </a:r>
          </a:p>
          <a:p>
            <a:r>
              <a:rPr lang="en-US" dirty="0"/>
              <a:t>10% off your next club order from the TI store</a:t>
            </a:r>
          </a:p>
          <a:p>
            <a:r>
              <a:rPr lang="en-US" dirty="0"/>
              <a:t>$50 TI gift certificate from D37</a:t>
            </a:r>
          </a:p>
          <a:p>
            <a:r>
              <a:rPr lang="en-US" dirty="0"/>
              <a:t>Potential for cake party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18E5508-5008-4B7A-B5F4-3BC6CE078B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Beat the Clock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01F4494-80C6-439D-A70E-3597D22592F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May 1 – June 30</a:t>
            </a:r>
          </a:p>
          <a:p>
            <a:r>
              <a:rPr lang="en-US" dirty="0"/>
              <a:t>Add 5 new, dual, or reinstated members</a:t>
            </a:r>
          </a:p>
          <a:p>
            <a:r>
              <a:rPr lang="en-US" dirty="0"/>
              <a:t>Application &amp; payment must be received by WHQ by June 30</a:t>
            </a:r>
          </a:p>
          <a:p>
            <a:r>
              <a:rPr lang="en-US" dirty="0"/>
              <a:t>Ribbon for your Club Banner</a:t>
            </a:r>
          </a:p>
          <a:p>
            <a:r>
              <a:rPr lang="en-US" dirty="0"/>
              <a:t>10% off your next club order from the TI Store</a:t>
            </a:r>
          </a:p>
          <a:p>
            <a:r>
              <a:rPr lang="en-US" dirty="0"/>
              <a:t>$50 TI gift certificate from D37</a:t>
            </a:r>
          </a:p>
          <a:p>
            <a:r>
              <a:rPr lang="en-US" dirty="0"/>
              <a:t>Potential for additional $25 TI gift certificate from D37</a:t>
            </a:r>
          </a:p>
          <a:p>
            <a:r>
              <a:rPr lang="en-US" dirty="0"/>
              <a:t>Potential for cake or pizza party</a:t>
            </a:r>
          </a:p>
        </p:txBody>
      </p:sp>
    </p:spTree>
    <p:extLst>
      <p:ext uri="{BB962C8B-B14F-4D97-AF65-F5344CB8AC3E}">
        <p14:creationId xmlns:p14="http://schemas.microsoft.com/office/powerpoint/2010/main" val="2889826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B84DB-49F8-4B03-85B2-B89C677F8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District 37 Incentives for Membership Campaigns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7F76E-53BE-4528-BAF7-087651654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930" y="2237697"/>
            <a:ext cx="8756904" cy="257503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E33355B-8AB2-43E9-BE4E-D0155CD3835F}"/>
              </a:ext>
            </a:extLst>
          </p:cNvPr>
          <p:cNvSpPr txBox="1"/>
          <p:nvPr/>
        </p:nvSpPr>
        <p:spPr>
          <a:xfrm>
            <a:off x="920496" y="5010786"/>
            <a:ext cx="10351008" cy="120032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</a:rPr>
              <a:t>Congratulations to the following clubs for achieving the Smedley Award (Aug 1 – Sep 30):</a:t>
            </a:r>
          </a:p>
          <a:p>
            <a:r>
              <a:rPr lang="en-US" b="1" dirty="0">
                <a:solidFill>
                  <a:schemeClr val="bg2"/>
                </a:solidFill>
              </a:rPr>
              <a:t>	Friendship Toastmasters Club #770360</a:t>
            </a:r>
          </a:p>
          <a:p>
            <a:r>
              <a:rPr lang="en-US" b="1" dirty="0">
                <a:solidFill>
                  <a:schemeClr val="bg2"/>
                </a:solidFill>
              </a:rPr>
              <a:t>	Queen City Toastmasters Club #1420</a:t>
            </a:r>
          </a:p>
          <a:p>
            <a:r>
              <a:rPr lang="en-US" b="1" dirty="0">
                <a:solidFill>
                  <a:schemeClr val="bg2"/>
                </a:solidFill>
              </a:rPr>
              <a:t>	Gateway to Speaking Excellence Club #2631</a:t>
            </a:r>
          </a:p>
        </p:txBody>
      </p:sp>
    </p:spTree>
    <p:extLst>
      <p:ext uri="{BB962C8B-B14F-4D97-AF65-F5344CB8AC3E}">
        <p14:creationId xmlns:p14="http://schemas.microsoft.com/office/powerpoint/2010/main" val="3971938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AA085689-791F-4B8F-9F30-12415B97D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A3FED7F-6821-47C0-A464-E9278B2412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8F54B2FB-3F54-4350-8D1B-F86D677CA7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61B34F5-88E5-4711-BC16-3005C29AD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F3661D0-2268-4D3E-88BA-0647BCBE33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DDB56DB5-0324-4F79-9AB8-CB18C1DC8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 descr="Question mark on green pastel background">
            <a:extLst>
              <a:ext uri="{FF2B5EF4-FFF2-40B4-BE49-F238E27FC236}">
                <a16:creationId xmlns:a16="http://schemas.microsoft.com/office/drawing/2014/main" id="{3D6753FC-D623-465C-9FFD-ADF647D70E1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7711" r="7900"/>
          <a:stretch/>
        </p:blipFill>
        <p:spPr>
          <a:xfrm>
            <a:off x="-1" y="10"/>
            <a:ext cx="4058949" cy="68579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8C26CD-1277-481F-BC7D-CF771DACA252}"/>
              </a:ext>
            </a:extLst>
          </p:cNvPr>
          <p:cNvSpPr txBox="1"/>
          <p:nvPr/>
        </p:nvSpPr>
        <p:spPr>
          <a:xfrm>
            <a:off x="4576778" y="2261617"/>
            <a:ext cx="7237270" cy="380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800" dirty="0">
                <a:latin typeface="+mj-lt"/>
                <a:ea typeface="+mj-ea"/>
                <a:cs typeface="+mj-cs"/>
              </a:rPr>
              <a:t>Rhonda Walthall</a:t>
            </a:r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800" dirty="0">
                <a:latin typeface="+mj-lt"/>
                <a:ea typeface="+mj-ea"/>
                <a:cs typeface="+mj-cs"/>
                <a:hlinkClick r:id="rId9"/>
              </a:rPr>
              <a:t>Rhonda.walthall@d37toastmasters.org</a:t>
            </a:r>
            <a:endParaRPr lang="en-US" sz="2800" dirty="0">
              <a:latin typeface="+mj-lt"/>
              <a:ea typeface="+mj-ea"/>
              <a:cs typeface="+mj-cs"/>
            </a:endParaRPr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US" sz="2800" dirty="0">
                <a:latin typeface="+mj-lt"/>
                <a:ea typeface="+mj-ea"/>
                <a:cs typeface="+mj-cs"/>
              </a:rPr>
              <a:t>803-762-4838</a:t>
            </a:r>
          </a:p>
        </p:txBody>
      </p:sp>
    </p:spTree>
    <p:extLst>
      <p:ext uri="{BB962C8B-B14F-4D97-AF65-F5344CB8AC3E}">
        <p14:creationId xmlns:p14="http://schemas.microsoft.com/office/powerpoint/2010/main" val="935934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0902E-A785-4255-9D99-E398750934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Backup slides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75A4D4E-4AF1-4D39-94D4-1649543612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03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91A45-8E5E-4E26-8E8F-1B68CB890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92A5-D544-43E0-B743-514D2CC53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201" y="1853248"/>
            <a:ext cx="8946541" cy="4195481"/>
          </a:xfrm>
        </p:spPr>
        <p:txBody>
          <a:bodyPr/>
          <a:lstStyle/>
          <a:p>
            <a:r>
              <a:rPr lang="en-US" dirty="0"/>
              <a:t>Welcome &amp; Introductions</a:t>
            </a:r>
          </a:p>
          <a:p>
            <a:r>
              <a:rPr lang="en-US" dirty="0"/>
              <a:t>Planning &amp; Preparing for your Open House – Dayle Pum</a:t>
            </a:r>
          </a:p>
          <a:p>
            <a:r>
              <a:rPr lang="en-US" dirty="0"/>
              <a:t>Promoting your Open House – Deb Lee</a:t>
            </a:r>
          </a:p>
          <a:p>
            <a:r>
              <a:rPr lang="en-US" dirty="0"/>
              <a:t>Conducting your Open House – Michelle Bennett</a:t>
            </a:r>
          </a:p>
          <a:p>
            <a:r>
              <a:rPr lang="en-US" dirty="0"/>
              <a:t>Following up with Guests after your Open House – Calvin Duncan</a:t>
            </a:r>
          </a:p>
          <a:p>
            <a:r>
              <a:rPr lang="en-US" dirty="0"/>
              <a:t>District Incentive for Conducting Open Houses – Rhonda Walthall</a:t>
            </a:r>
          </a:p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202348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2F7DCFB-C948-4DCF-BD65-E6434C710471}"/>
              </a:ext>
            </a:extLst>
          </p:cNvPr>
          <p:cNvSpPr txBox="1"/>
          <p:nvPr/>
        </p:nvSpPr>
        <p:spPr>
          <a:xfrm>
            <a:off x="4718304" y="2499360"/>
            <a:ext cx="2926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1"/>
                </a:solidFill>
                <a:latin typeface="Ink Free" panose="03080402000500000000" pitchFamily="66" charset="0"/>
              </a:rPr>
              <a:t>Welcome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7EDC6C-0EB6-4FA9-AC43-7523F659F7D2}"/>
              </a:ext>
            </a:extLst>
          </p:cNvPr>
          <p:cNvSpPr txBox="1"/>
          <p:nvPr/>
        </p:nvSpPr>
        <p:spPr>
          <a:xfrm>
            <a:off x="841248" y="4267200"/>
            <a:ext cx="3218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Ink Free" panose="03080402000500000000" pitchFamily="66" charset="0"/>
              </a:rPr>
              <a:t>bienvenido</a:t>
            </a:r>
            <a:endParaRPr lang="en-US" sz="4800" dirty="0">
              <a:latin typeface="Ink Free" panose="03080402000500000000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002751-219D-4553-B8D9-14D12884E443}"/>
              </a:ext>
            </a:extLst>
          </p:cNvPr>
          <p:cNvSpPr txBox="1"/>
          <p:nvPr/>
        </p:nvSpPr>
        <p:spPr>
          <a:xfrm>
            <a:off x="4059936" y="5253121"/>
            <a:ext cx="2584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Ink Free" panose="03080402000500000000" pitchFamily="66" charset="0"/>
              </a:rPr>
              <a:t>welkom</a:t>
            </a:r>
            <a:endParaRPr lang="en-US" sz="4800" dirty="0">
              <a:latin typeface="Ink Free" panose="03080402000500000000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DEC0E9-3EA6-47B3-9C69-61BC1419FC3E}"/>
              </a:ext>
            </a:extLst>
          </p:cNvPr>
          <p:cNvSpPr txBox="1"/>
          <p:nvPr/>
        </p:nvSpPr>
        <p:spPr>
          <a:xfrm>
            <a:off x="5961888" y="4267200"/>
            <a:ext cx="4035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Ink Free" panose="03080402000500000000" pitchFamily="66" charset="0"/>
              </a:rPr>
              <a:t>bienvenue</a:t>
            </a:r>
            <a:endParaRPr lang="en-US" sz="4800" dirty="0">
              <a:latin typeface="Ink Free" panose="03080402000500000000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ED6CBA-40B9-4FC1-A319-F6315D4765C3}"/>
              </a:ext>
            </a:extLst>
          </p:cNvPr>
          <p:cNvSpPr txBox="1"/>
          <p:nvPr/>
        </p:nvSpPr>
        <p:spPr>
          <a:xfrm>
            <a:off x="7412736" y="685495"/>
            <a:ext cx="2926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Ink Free" panose="03080402000500000000" pitchFamily="66" charset="0"/>
              </a:rPr>
              <a:t>wilkommen</a:t>
            </a:r>
            <a:endParaRPr lang="en-US" sz="4800" dirty="0">
              <a:latin typeface="Ink Free" panose="03080402000500000000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DAD355-CFF6-4F95-BA81-8287CD723687}"/>
              </a:ext>
            </a:extLst>
          </p:cNvPr>
          <p:cNvSpPr txBox="1"/>
          <p:nvPr/>
        </p:nvSpPr>
        <p:spPr>
          <a:xfrm>
            <a:off x="9229344" y="3060114"/>
            <a:ext cx="2499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Ink Free" panose="03080402000500000000" pitchFamily="66" charset="0"/>
              </a:rPr>
              <a:t>aloha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9B7BD9-DCDB-4FA1-A393-766913922B81}"/>
              </a:ext>
            </a:extLst>
          </p:cNvPr>
          <p:cNvSpPr txBox="1"/>
          <p:nvPr/>
        </p:nvSpPr>
        <p:spPr>
          <a:xfrm>
            <a:off x="8510016" y="4926009"/>
            <a:ext cx="2791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Ink Free" panose="03080402000500000000" pitchFamily="66" charset="0"/>
              </a:rPr>
              <a:t>witam</a:t>
            </a:r>
            <a:endParaRPr lang="en-US" sz="4800" dirty="0">
              <a:latin typeface="Ink Free" panose="03080402000500000000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70BC1D-4216-4A7B-9596-6E014E741F9D}"/>
              </a:ext>
            </a:extLst>
          </p:cNvPr>
          <p:cNvSpPr txBox="1"/>
          <p:nvPr/>
        </p:nvSpPr>
        <p:spPr>
          <a:xfrm>
            <a:off x="841248" y="1184255"/>
            <a:ext cx="2767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Ink Free" panose="03080402000500000000" pitchFamily="66" charset="0"/>
              </a:rPr>
              <a:t>bem</a:t>
            </a:r>
            <a:r>
              <a:rPr lang="en-US" sz="4800" dirty="0">
                <a:latin typeface="Ink Free" panose="03080402000500000000" pitchFamily="66" charset="0"/>
              </a:rPr>
              <a:t> </a:t>
            </a:r>
            <a:r>
              <a:rPr lang="en-US" sz="4800" dirty="0" err="1">
                <a:latin typeface="Ink Free" panose="03080402000500000000" pitchFamily="66" charset="0"/>
              </a:rPr>
              <a:t>vindo</a:t>
            </a:r>
            <a:endParaRPr lang="en-US" sz="4800" dirty="0"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27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92096A1-6AC3-46FB-979A-18F4AE8B94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728CD29-58B3-4F21-B30F-28798953D7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74E4178E-1E41-4E39-8171-5EEC297F4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ED4CF93-A4AC-4FA3-BE1C-E27B351DF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150C84B-F28C-46CF-A2DB-070F524044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0421F718-8F86-42C4-86D6-42E6DB597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9AFA6D3-5171-4A64-A820-BEB8F65B96C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/>
          </a:blip>
          <a:srcRect r="-1" b="5475"/>
          <a:stretch/>
        </p:blipFill>
        <p:spPr>
          <a:xfrm>
            <a:off x="1" y="10"/>
            <a:ext cx="6094410" cy="685799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C2F67D8-CC40-4362-98C7-45A3D0453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16926" y="0"/>
            <a:ext cx="4106685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E7FF632-EFDD-4BDB-8E60-6AFD3120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017086" y="1295400"/>
            <a:ext cx="4108113" cy="55626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91A45-8E5E-4E26-8E8F-1B68CB890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0281" y="1447800"/>
            <a:ext cx="2800331" cy="3329581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600" dirty="0"/>
              <a:t>Planning &amp; Preparing for your Open House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7421949-9074-4DF0-B677-A498CE99D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0281" y="4777380"/>
            <a:ext cx="2800331" cy="8614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800" cap="all" dirty="0">
                <a:solidFill>
                  <a:schemeClr val="accent1"/>
                </a:solidFill>
              </a:rPr>
              <a:t>Gayle Pum, SR5</a:t>
            </a:r>
          </a:p>
          <a:p>
            <a:pPr marL="0" indent="0">
              <a:buNone/>
            </a:pPr>
            <a:r>
              <a:rPr lang="en-US" sz="1800" cap="all" dirty="0">
                <a:solidFill>
                  <a:schemeClr val="accent1"/>
                </a:solidFill>
              </a:rPr>
              <a:t>Division C Director</a:t>
            </a:r>
          </a:p>
        </p:txBody>
      </p:sp>
    </p:spTree>
    <p:extLst>
      <p:ext uri="{BB962C8B-B14F-4D97-AF65-F5344CB8AC3E}">
        <p14:creationId xmlns:p14="http://schemas.microsoft.com/office/powerpoint/2010/main" val="1028190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3795F-D989-45EA-80EA-81DEEBC87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4944152" cy="1622321"/>
          </a:xfrm>
        </p:spPr>
        <p:txBody>
          <a:bodyPr>
            <a:normAutofit/>
          </a:bodyPr>
          <a:lstStyle/>
          <a:p>
            <a:r>
              <a:rPr lang="en-US" dirty="0"/>
              <a:t>Promoting your Open House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AFC6AAA-2B1E-4BA5-A9C0-EC4D18A44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0" y="2438400"/>
            <a:ext cx="4944151" cy="3785419"/>
          </a:xfrm>
        </p:spPr>
        <p:txBody>
          <a:bodyPr>
            <a:normAutofit/>
          </a:bodyPr>
          <a:lstStyle/>
          <a:p>
            <a:r>
              <a:rPr lang="en-US" dirty="0"/>
              <a:t>Deb Lee, DTM</a:t>
            </a:r>
          </a:p>
          <a:p>
            <a:r>
              <a:rPr lang="en-US" dirty="0">
                <a:solidFill>
                  <a:schemeClr val="accent1"/>
                </a:solidFill>
              </a:rPr>
              <a:t>Past Select Distinguished District Governor</a:t>
            </a:r>
          </a:p>
          <a:p>
            <a:endParaRPr lang="en-US" dirty="0"/>
          </a:p>
        </p:txBody>
      </p:sp>
      <p:sp>
        <p:nvSpPr>
          <p:cNvPr id="27" name="Rectangle 13">
            <a:extLst>
              <a:ext uri="{FF2B5EF4-FFF2-40B4-BE49-F238E27FC236}">
                <a16:creationId xmlns:a16="http://schemas.microsoft.com/office/drawing/2014/main" id="{10E6CB91-AD95-4E0E-933E-0BF77C862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9">
            <a:extLst>
              <a:ext uri="{FF2B5EF4-FFF2-40B4-BE49-F238E27FC236}">
                <a16:creationId xmlns:a16="http://schemas.microsoft.com/office/drawing/2014/main" id="{F3440DC5-3269-4783-9AF3-0D4A97B6C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484632"/>
            <a:ext cx="5130204" cy="5739187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 w="12700">
            <a:solidFill>
              <a:schemeClr val="tx2">
                <a:lumMod val="75000"/>
              </a:schemeClr>
            </a:solidFill>
          </a:ln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DB9775B-D1E8-4100-BE18-9AB77C1F9D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05"/>
          <a:stretch/>
        </p:blipFill>
        <p:spPr>
          <a:xfrm>
            <a:off x="7060689" y="967430"/>
            <a:ext cx="4163991" cy="4773591"/>
          </a:xfrm>
          <a:prstGeom prst="rect">
            <a:avLst/>
          </a:prstGeom>
          <a:effectLst/>
        </p:spPr>
      </p:pic>
      <p:sp>
        <p:nvSpPr>
          <p:cNvPr id="29" name="Rectangle 17">
            <a:extLst>
              <a:ext uri="{FF2B5EF4-FFF2-40B4-BE49-F238E27FC236}">
                <a16:creationId xmlns:a16="http://schemas.microsoft.com/office/drawing/2014/main" id="{08707299-5FA7-4461-A006-1980FBD9C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97340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2">
            <a:extLst>
              <a:ext uri="{FF2B5EF4-FFF2-40B4-BE49-F238E27FC236}">
                <a16:creationId xmlns:a16="http://schemas.microsoft.com/office/drawing/2014/main" id="{B92096A1-6AC3-46FB-979A-18F4AE8B94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9" name="Picture 34">
            <a:extLst>
              <a:ext uri="{FF2B5EF4-FFF2-40B4-BE49-F238E27FC236}">
                <a16:creationId xmlns:a16="http://schemas.microsoft.com/office/drawing/2014/main" id="{F728CD29-58B3-4F21-B30F-28798953D7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50" name="Oval 36">
            <a:extLst>
              <a:ext uri="{FF2B5EF4-FFF2-40B4-BE49-F238E27FC236}">
                <a16:creationId xmlns:a16="http://schemas.microsoft.com/office/drawing/2014/main" id="{74E4178E-1E41-4E39-8171-5EEC297F4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1" name="Picture 38">
            <a:extLst>
              <a:ext uri="{FF2B5EF4-FFF2-40B4-BE49-F238E27FC236}">
                <a16:creationId xmlns:a16="http://schemas.microsoft.com/office/drawing/2014/main" id="{5ED4CF93-A4AC-4FA3-BE1C-E27B351DF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2" name="Picture 40">
            <a:extLst>
              <a:ext uri="{FF2B5EF4-FFF2-40B4-BE49-F238E27FC236}">
                <a16:creationId xmlns:a16="http://schemas.microsoft.com/office/drawing/2014/main" id="{4150C84B-F28C-46CF-A2DB-070F524044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53" name="Rectangle 42">
            <a:extLst>
              <a:ext uri="{FF2B5EF4-FFF2-40B4-BE49-F238E27FC236}">
                <a16:creationId xmlns:a16="http://schemas.microsoft.com/office/drawing/2014/main" id="{0421F718-8F86-42C4-86D6-42E6DB597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1CA4964C-55BF-45F2-BDA2-509E1CCDAC8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/>
          </a:blip>
          <a:srcRect t="12338" r="-2" b="11086"/>
          <a:stretch/>
        </p:blipFill>
        <p:spPr>
          <a:xfrm>
            <a:off x="1295400" y="1295400"/>
            <a:ext cx="5556756" cy="5562136"/>
          </a:xfrm>
          <a:prstGeom prst="rect">
            <a:avLst/>
          </a:prstGeom>
        </p:spPr>
      </p:pic>
      <p:sp>
        <p:nvSpPr>
          <p:cNvPr id="54" name="Rectangle 44">
            <a:extLst>
              <a:ext uri="{FF2B5EF4-FFF2-40B4-BE49-F238E27FC236}">
                <a16:creationId xmlns:a16="http://schemas.microsoft.com/office/drawing/2014/main" id="{D581DA54-06B0-4427-9C0D-BFA5CFAC7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16926" y="0"/>
            <a:ext cx="4106685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BD2A383-990B-4F82-B6E6-122066242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017086" y="1295400"/>
            <a:ext cx="4108113" cy="55626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19E2B7-1224-4297-A4BB-99E7F34E0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0281" y="1447800"/>
            <a:ext cx="2800331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/>
              <a:t>Conducting your Open House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FB4AD755-40EE-4D89-9CFB-FC9C5A0B7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0281" y="4777380"/>
            <a:ext cx="2800331" cy="8614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500" cap="all">
                <a:solidFill>
                  <a:schemeClr val="accent1"/>
                </a:solidFill>
              </a:rPr>
              <a:t>Michelle Bennett, DTM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500" cap="all">
                <a:solidFill>
                  <a:schemeClr val="accent1"/>
                </a:solidFill>
              </a:rPr>
              <a:t>New Club Launch Chair</a:t>
            </a:r>
          </a:p>
        </p:txBody>
      </p:sp>
    </p:spTree>
    <p:extLst>
      <p:ext uri="{BB962C8B-B14F-4D97-AF65-F5344CB8AC3E}">
        <p14:creationId xmlns:p14="http://schemas.microsoft.com/office/powerpoint/2010/main" val="3639593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4DCC2-ED0D-4427-93DE-C7A968E46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1" y="629266"/>
            <a:ext cx="4166510" cy="162232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/>
              <a:t>Following Up with Guests after your Open House</a:t>
            </a:r>
          </a:p>
        </p:txBody>
      </p:sp>
      <p:sp>
        <p:nvSpPr>
          <p:cNvPr id="1032" name="Content Placeholder 1029">
            <a:extLst>
              <a:ext uri="{FF2B5EF4-FFF2-40B4-BE49-F238E27FC236}">
                <a16:creationId xmlns:a16="http://schemas.microsoft.com/office/drawing/2014/main" id="{947E99C8-9090-4BF0-A728-8B9234583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4166509" cy="378541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Calvin Duncan, DTM</a:t>
            </a:r>
          </a:p>
          <a:p>
            <a:r>
              <a:rPr lang="en-US" dirty="0">
                <a:solidFill>
                  <a:schemeClr val="accent1"/>
                </a:solidFill>
              </a:rPr>
              <a:t>Club Coach Chair</a:t>
            </a:r>
          </a:p>
        </p:txBody>
      </p:sp>
      <p:sp>
        <p:nvSpPr>
          <p:cNvPr id="78" name="Freeform 31">
            <a:extLst>
              <a:ext uri="{FF2B5EF4-FFF2-40B4-BE49-F238E27FC236}">
                <a16:creationId xmlns:a16="http://schemas.microsoft.com/office/drawing/2014/main" id="{D6CEF2A9-EF08-4FB3-AFFB-C5F77AB6E0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9402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4109C3C2-C0A8-4559-8462-8007573DF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3992" y="0"/>
            <a:ext cx="6098427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5">
            <a:extLst>
              <a:ext uri="{FF2B5EF4-FFF2-40B4-BE49-F238E27FC236}">
                <a16:creationId xmlns:a16="http://schemas.microsoft.com/office/drawing/2014/main" id="{4C535542-B72A-4DE0-BE5A-5EA00508C7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2450577" y="2756642"/>
            <a:ext cx="6858000" cy="1344715"/>
          </a:xfrm>
          <a:custGeom>
            <a:avLst/>
            <a:gdLst/>
            <a:ahLst/>
            <a:cxnLst/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95D2DE4-9B9E-4577-9852-D1D2760E61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" r="10759"/>
          <a:stretch/>
        </p:blipFill>
        <p:spPr bwMode="auto">
          <a:xfrm>
            <a:off x="6403247" y="661218"/>
            <a:ext cx="3768951" cy="55626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Rectangle 83">
            <a:extLst>
              <a:ext uri="{FF2B5EF4-FFF2-40B4-BE49-F238E27FC236}">
                <a16:creationId xmlns:a16="http://schemas.microsoft.com/office/drawing/2014/main" id="{11DF0705-615B-4CF3-A16F-8C14680D8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6879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5F982-8D74-413C-992B-43F06A799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District Incentives</a:t>
            </a:r>
          </a:p>
        </p:txBody>
      </p:sp>
      <p:pic>
        <p:nvPicPr>
          <p:cNvPr id="17" name="Content Placeholder 16" descr="A person smiling for the camera&#10;&#10;Description automatically generated with low confidence">
            <a:extLst>
              <a:ext uri="{FF2B5EF4-FFF2-40B4-BE49-F238E27FC236}">
                <a16:creationId xmlns:a16="http://schemas.microsoft.com/office/drawing/2014/main" id="{5959521C-8443-4538-B144-1276AE88B0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977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13E4B524-9FF1-4ECE-AB20-B851EB10F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Rhonda Walthall, DTM</a:t>
            </a:r>
          </a:p>
          <a:p>
            <a:r>
              <a:rPr lang="en-US" dirty="0">
                <a:solidFill>
                  <a:schemeClr val="accent1"/>
                </a:solidFill>
              </a:rPr>
              <a:t>Club Growth Director</a:t>
            </a:r>
          </a:p>
          <a:p>
            <a:r>
              <a:rPr lang="en-US" dirty="0">
                <a:solidFill>
                  <a:schemeClr val="accent1"/>
                </a:solidFill>
              </a:rPr>
              <a:t>Past Distinguished District Governor</a:t>
            </a:r>
          </a:p>
        </p:txBody>
      </p:sp>
    </p:spTree>
    <p:extLst>
      <p:ext uri="{BB962C8B-B14F-4D97-AF65-F5344CB8AC3E}">
        <p14:creationId xmlns:p14="http://schemas.microsoft.com/office/powerpoint/2010/main" val="3026142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7">
            <a:extLst>
              <a:ext uri="{FF2B5EF4-FFF2-40B4-BE49-F238E27FC236}">
                <a16:creationId xmlns:a16="http://schemas.microsoft.com/office/drawing/2014/main" id="{DD540830-1D5B-4124-AD19-E95C33AC2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EAD4D1-88BF-4ADC-81DF-3EB6160FC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7"/>
            <a:ext cx="9252154" cy="1016654"/>
          </a:xfrm>
        </p:spPr>
        <p:txBody>
          <a:bodyPr>
            <a:normAutofit/>
          </a:bodyPr>
          <a:lstStyle/>
          <a:p>
            <a:r>
              <a:rPr lang="en-US"/>
              <a:t>Open House Incentive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1928F0-389D-4382-8440-F6150A01C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924298"/>
            <a:ext cx="12192417" cy="29337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DF9B0FBD-51D8-4E3C-9E78-429AE6676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1695" cy="2802467"/>
          </a:xfrm>
          <a:custGeom>
            <a:avLst/>
            <a:gdLst/>
            <a:ahLst/>
            <a:cxnLst/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121A55-D1AB-42E9-839E-6A91681683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03" y="3021938"/>
            <a:ext cx="6020945" cy="1279450"/>
          </a:xfrm>
          <a:prstGeom prst="rect">
            <a:avLst/>
          </a:prstGeom>
          <a:effectLst/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A1DEA32-8DCD-4015-B60F-A4F257FB4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1089" y="2548281"/>
            <a:ext cx="5122606" cy="365868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Advertise your in-person Open House event at least one month in advance on the D37 calendar</a:t>
            </a:r>
          </a:p>
          <a:p>
            <a:r>
              <a:rPr lang="en-US" dirty="0">
                <a:solidFill>
                  <a:schemeClr val="bg1"/>
                </a:solidFill>
              </a:rPr>
              <a:t>Hold the Open House event in-person</a:t>
            </a:r>
          </a:p>
          <a:p>
            <a:r>
              <a:rPr lang="en-US" dirty="0">
                <a:solidFill>
                  <a:schemeClr val="bg1"/>
                </a:solidFill>
              </a:rPr>
              <a:t>Submit your receipts for reimbursement up to $50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Send to: </a:t>
            </a:r>
            <a:r>
              <a:rPr lang="en-US" b="1" dirty="0">
                <a:solidFill>
                  <a:schemeClr val="bg1"/>
                </a:solidFill>
                <a:hlinkClick r:id="rId5"/>
              </a:rPr>
              <a:t>rhonda.walthall@d37toastmasters.org</a:t>
            </a:r>
            <a:endParaRPr lang="en-US" b="1" dirty="0">
              <a:solidFill>
                <a:schemeClr val="bg1"/>
              </a:solidFill>
            </a:endParaRP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068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3643C0-8B04-444B-B2CB-965909A7A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Adding your Open House to the District 37 Calendar 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0C7DD-D98E-42CE-9BFE-E21D8DB9D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861" y="804671"/>
            <a:ext cx="6399930" cy="5248657"/>
          </a:xfrm>
        </p:spPr>
        <p:txBody>
          <a:bodyPr anchor="ctr">
            <a:normAutofit/>
          </a:bodyPr>
          <a:lstStyle/>
          <a:p>
            <a:r>
              <a:rPr lang="en-US"/>
              <a:t>Visit: </a:t>
            </a:r>
            <a:r>
              <a:rPr lang="en-US">
                <a:hlinkClick r:id="rId4"/>
              </a:rPr>
              <a:t>http://d37toastmasters.org/</a:t>
            </a:r>
            <a:endParaRPr lang="en-US"/>
          </a:p>
          <a:p>
            <a:r>
              <a:rPr lang="en-US"/>
              <a:t>Click on: </a:t>
            </a:r>
            <a:r>
              <a:rPr lang="en-US" b="1"/>
              <a:t>Contact Us </a:t>
            </a:r>
            <a:r>
              <a:rPr lang="en-US"/>
              <a:t>(upper right corner of home page)</a:t>
            </a:r>
          </a:p>
          <a:p>
            <a:r>
              <a:rPr lang="en-US"/>
              <a:t>Scroll down to </a:t>
            </a:r>
            <a:r>
              <a:rPr lang="en-US" b="1"/>
              <a:t>Submit an Event or Event Update </a:t>
            </a:r>
            <a:r>
              <a:rPr lang="en-US"/>
              <a:t>and click on link for </a:t>
            </a:r>
            <a:r>
              <a:rPr lang="en-US" b="1"/>
              <a:t>event submission form</a:t>
            </a:r>
          </a:p>
          <a:p>
            <a:r>
              <a:rPr lang="en-US"/>
              <a:t>Complete </a:t>
            </a:r>
            <a:r>
              <a:rPr lang="en-US" b="1"/>
              <a:t>Event Submission Form </a:t>
            </a:r>
            <a:r>
              <a:rPr lang="en-US"/>
              <a:t>and hit </a:t>
            </a:r>
            <a:r>
              <a:rPr lang="en-US" b="1"/>
              <a:t>Submit</a:t>
            </a:r>
          </a:p>
          <a:p>
            <a:pPr lvl="1"/>
            <a:r>
              <a:rPr lang="en-US"/>
              <a:t>Enter basic event information and point of contact information</a:t>
            </a:r>
          </a:p>
          <a:p>
            <a:pPr lvl="1"/>
            <a:r>
              <a:rPr lang="en-US"/>
              <a:t>You can have an Eventbrite created for the event</a:t>
            </a:r>
          </a:p>
          <a:p>
            <a:pPr lvl="1"/>
            <a:r>
              <a:rPr lang="en-US"/>
              <a:t>You can add your Open House flier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1447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411</TotalTime>
  <Words>452</Words>
  <Application>Microsoft Office PowerPoint</Application>
  <PresentationFormat>Widescreen</PresentationFormat>
  <Paragraphs>86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Ink Free</vt:lpstr>
      <vt:lpstr>Wingdings 3</vt:lpstr>
      <vt:lpstr>Ion</vt:lpstr>
      <vt:lpstr>District 37 Open House Training</vt:lpstr>
      <vt:lpstr>PowerPoint Presentation</vt:lpstr>
      <vt:lpstr>Planning &amp; Preparing for your Open House</vt:lpstr>
      <vt:lpstr>Promoting your Open House</vt:lpstr>
      <vt:lpstr>Conducting your Open House</vt:lpstr>
      <vt:lpstr>Following Up with Guests after your Open House</vt:lpstr>
      <vt:lpstr>District Incentives</vt:lpstr>
      <vt:lpstr>Open House Incentive</vt:lpstr>
      <vt:lpstr>Adding your Open House to the District 37 Calendar </vt:lpstr>
      <vt:lpstr>Toastmasters Membership Campaign Incentives</vt:lpstr>
      <vt:lpstr>District 37 Incentives for Membership Campaigns</vt:lpstr>
      <vt:lpstr>PowerPoint Presentation</vt:lpstr>
      <vt:lpstr>Backup slides</vt:lpstr>
      <vt:lpstr>Agenda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District 37 Club growth status</dc:title>
  <dc:creator>Walthall, Rhonda                            Collins</dc:creator>
  <cp:lastModifiedBy>Walthall, Rhonda                            Collins</cp:lastModifiedBy>
  <cp:revision>20</cp:revision>
  <dcterms:created xsi:type="dcterms:W3CDTF">2021-12-17T17:37:05Z</dcterms:created>
  <dcterms:modified xsi:type="dcterms:W3CDTF">2022-01-30T20:58:06Z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36c687e3-980c-4458-a9ca-f2571db391bd</vt:lpwstr>
  </property>
  <property fmtid="{D5CDD505-2E9C-101B-9397-08002B2CF9AE}" pid="3" name="MSIP_Label_4447dd6a-a4a1-440b-a6a3-9124ef1ee017_Enabled">
    <vt:lpwstr>true</vt:lpwstr>
  </property>
  <property fmtid="{D5CDD505-2E9C-101B-9397-08002B2CF9AE}" pid="4" name="MSIP_Label_4447dd6a-a4a1-440b-a6a3-9124ef1ee017_SetDate">
    <vt:lpwstr>2021-12-17T18:04:45Z</vt:lpwstr>
  </property>
  <property fmtid="{D5CDD505-2E9C-101B-9397-08002B2CF9AE}" pid="5" name="MSIP_Label_4447dd6a-a4a1-440b-a6a3-9124ef1ee017_Method">
    <vt:lpwstr>Privileged</vt:lpwstr>
  </property>
  <property fmtid="{D5CDD505-2E9C-101B-9397-08002B2CF9AE}" pid="6" name="MSIP_Label_4447dd6a-a4a1-440b-a6a3-9124ef1ee017_Name">
    <vt:lpwstr>NO TECH DATA</vt:lpwstr>
  </property>
  <property fmtid="{D5CDD505-2E9C-101B-9397-08002B2CF9AE}" pid="7" name="MSIP_Label_4447dd6a-a4a1-440b-a6a3-9124ef1ee017_SiteId">
    <vt:lpwstr>7a18110d-ef9b-4274-acef-e62ab0fe28ed</vt:lpwstr>
  </property>
  <property fmtid="{D5CDD505-2E9C-101B-9397-08002B2CF9AE}" pid="8" name="MSIP_Label_4447dd6a-a4a1-440b-a6a3-9124ef1ee017_ActionId">
    <vt:lpwstr>2f23c257-d1e3-4c00-befe-1812e4ac2dca</vt:lpwstr>
  </property>
  <property fmtid="{D5CDD505-2E9C-101B-9397-08002B2CF9AE}" pid="9" name="MSIP_Label_4447dd6a-a4a1-440b-a6a3-9124ef1ee017_ContentBits">
    <vt:lpwstr>0</vt:lpwstr>
  </property>
</Properties>
</file>