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22"/>
  </p:notesMasterIdLst>
  <p:sldIdLst>
    <p:sldId id="256" r:id="rId3"/>
    <p:sldId id="283" r:id="rId4"/>
    <p:sldId id="303" r:id="rId5"/>
    <p:sldId id="307" r:id="rId6"/>
    <p:sldId id="306" r:id="rId7"/>
    <p:sldId id="308" r:id="rId8"/>
    <p:sldId id="309" r:id="rId9"/>
    <p:sldId id="310" r:id="rId10"/>
    <p:sldId id="311" r:id="rId11"/>
    <p:sldId id="312" r:id="rId12"/>
    <p:sldId id="304" r:id="rId13"/>
    <p:sldId id="313" r:id="rId14"/>
    <p:sldId id="315" r:id="rId15"/>
    <p:sldId id="314" r:id="rId16"/>
    <p:sldId id="316" r:id="rId17"/>
    <p:sldId id="305" r:id="rId18"/>
    <p:sldId id="318" r:id="rId19"/>
    <p:sldId id="317"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5"/>
    <a:srgbClr val="004061"/>
    <a:srgbClr val="0B5879"/>
    <a:srgbClr val="497593"/>
    <a:srgbClr val="7B98B2"/>
    <a:srgbClr val="B3C3D3"/>
    <a:srgbClr val="772432"/>
    <a:srgbClr val="571D29"/>
    <a:srgbClr val="FEEE9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9"/>
    <p:restoredTop sz="84970"/>
  </p:normalViewPr>
  <p:slideViewPr>
    <p:cSldViewPr snapToGrid="0" snapToObjects="1">
      <p:cViewPr varScale="1">
        <p:scale>
          <a:sx n="113" d="100"/>
          <a:sy n="113" d="100"/>
        </p:scale>
        <p:origin x="208" y="344"/>
      </p:cViewPr>
      <p:guideLst/>
    </p:cSldViewPr>
  </p:slideViewPr>
  <p:outlineViewPr>
    <p:cViewPr>
      <p:scale>
        <a:sx n="75" d="100"/>
        <a:sy n="75" d="100"/>
      </p:scale>
      <p:origin x="0" y="-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10/10/23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105103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your story, others will relate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Leading bible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 good things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10</a:t>
            </a:fld>
            <a:endParaRPr lang="en-US"/>
          </a:p>
        </p:txBody>
      </p:sp>
    </p:spTree>
    <p:extLst>
      <p:ext uri="{BB962C8B-B14F-4D97-AF65-F5344CB8AC3E}">
        <p14:creationId xmlns:p14="http://schemas.microsoft.com/office/powerpoint/2010/main" val="187837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11</a:t>
            </a:fld>
            <a:endParaRPr lang="en-US"/>
          </a:p>
        </p:txBody>
      </p:sp>
    </p:spTree>
    <p:extLst>
      <p:ext uri="{BB962C8B-B14F-4D97-AF65-F5344CB8AC3E}">
        <p14:creationId xmlns:p14="http://schemas.microsoft.com/office/powerpoint/2010/main" val="217269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fitting a speech into a project, develop it with the path objectives in mind</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238449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Ice breaker could be your first experience with leadership</a:t>
            </a:r>
          </a:p>
          <a:p>
            <a:pPr lvl="2"/>
            <a:r>
              <a:rPr lang="en-US" dirty="0"/>
              <a:t>Talk about teams you led, plans you developed</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13</a:t>
            </a:fld>
            <a:endParaRPr lang="en-US"/>
          </a:p>
        </p:txBody>
      </p:sp>
    </p:spTree>
    <p:extLst>
      <p:ext uri="{BB962C8B-B14F-4D97-AF65-F5344CB8AC3E}">
        <p14:creationId xmlns:p14="http://schemas.microsoft.com/office/powerpoint/2010/main" val="207472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Use slides, demonstrations or artifacts to support each speech project, including Table Topics (Active Listening)</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14</a:t>
            </a:fld>
            <a:endParaRPr lang="en-US"/>
          </a:p>
        </p:txBody>
      </p:sp>
    </p:spTree>
    <p:extLst>
      <p:ext uri="{BB962C8B-B14F-4D97-AF65-F5344CB8AC3E}">
        <p14:creationId xmlns:p14="http://schemas.microsoft.com/office/powerpoint/2010/main" val="301501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each speech project with at least a hint of humor to help you get more comfortable with humor</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15</a:t>
            </a:fld>
            <a:endParaRPr lang="en-US"/>
          </a:p>
        </p:txBody>
      </p:sp>
    </p:spTree>
    <p:extLst>
      <p:ext uri="{BB962C8B-B14F-4D97-AF65-F5344CB8AC3E}">
        <p14:creationId xmlns:p14="http://schemas.microsoft.com/office/powerpoint/2010/main" val="345565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16</a:t>
            </a:fld>
            <a:endParaRPr lang="en-US"/>
          </a:p>
        </p:txBody>
      </p:sp>
    </p:spTree>
    <p:extLst>
      <p:ext uri="{BB962C8B-B14F-4D97-AF65-F5344CB8AC3E}">
        <p14:creationId xmlns:p14="http://schemas.microsoft.com/office/powerpoint/2010/main" val="254712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17</a:t>
            </a:fld>
            <a:endParaRPr lang="en-US"/>
          </a:p>
        </p:txBody>
      </p:sp>
    </p:spTree>
    <p:extLst>
      <p:ext uri="{BB962C8B-B14F-4D97-AF65-F5344CB8AC3E}">
        <p14:creationId xmlns:p14="http://schemas.microsoft.com/office/powerpoint/2010/main" val="278301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18</a:t>
            </a:fld>
            <a:endParaRPr lang="en-US"/>
          </a:p>
        </p:txBody>
      </p:sp>
    </p:spTree>
    <p:extLst>
      <p:ext uri="{BB962C8B-B14F-4D97-AF65-F5344CB8AC3E}">
        <p14:creationId xmlns:p14="http://schemas.microsoft.com/office/powerpoint/2010/main" val="29846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19</a:t>
            </a:fld>
            <a:endParaRPr lang="en-US"/>
          </a:p>
        </p:txBody>
      </p:sp>
    </p:spTree>
    <p:extLst>
      <p:ext uri="{BB962C8B-B14F-4D97-AF65-F5344CB8AC3E}">
        <p14:creationId xmlns:p14="http://schemas.microsoft.com/office/powerpoint/2010/main" val="395469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95336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3</a:t>
            </a:fld>
            <a:endParaRPr lang="en-US"/>
          </a:p>
        </p:txBody>
      </p:sp>
    </p:spTree>
    <p:extLst>
      <p:ext uri="{BB962C8B-B14F-4D97-AF65-F5344CB8AC3E}">
        <p14:creationId xmlns:p14="http://schemas.microsoft.com/office/powerpoint/2010/main" val="242214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4</a:t>
            </a:fld>
            <a:endParaRPr lang="en-US"/>
          </a:p>
        </p:txBody>
      </p:sp>
    </p:spTree>
    <p:extLst>
      <p:ext uri="{BB962C8B-B14F-4D97-AF65-F5344CB8AC3E}">
        <p14:creationId xmlns:p14="http://schemas.microsoft.com/office/powerpoint/2010/main" val="266458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425742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Fighting amongst family members,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Roasts, toasts, eulogies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Buying a new house or car – look for the win-win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6</a:t>
            </a:fld>
            <a:endParaRPr lang="en-US"/>
          </a:p>
        </p:txBody>
      </p:sp>
    </p:spTree>
    <p:extLst>
      <p:ext uri="{BB962C8B-B14F-4D97-AF65-F5344CB8AC3E}">
        <p14:creationId xmlns:p14="http://schemas.microsoft.com/office/powerpoint/2010/main" val="210752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Head of neighborhood watch or any community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Coaching kids, always looking for volunteers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drives, clothing drives</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7</a:t>
            </a:fld>
            <a:endParaRPr lang="en-US"/>
          </a:p>
        </p:txBody>
      </p:sp>
    </p:spTree>
    <p:extLst>
      <p:ext uri="{BB962C8B-B14F-4D97-AF65-F5344CB8AC3E}">
        <p14:creationId xmlns:p14="http://schemas.microsoft.com/office/powerpoint/2010/main" val="18953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thing in life that is constant is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how you can help your peers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you looking for a new job or a move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8</a:t>
            </a:fld>
            <a:endParaRPr lang="en-US"/>
          </a:p>
        </p:txBody>
      </p:sp>
    </p:spTree>
    <p:extLst>
      <p:ext uri="{BB962C8B-B14F-4D97-AF65-F5344CB8AC3E}">
        <p14:creationId xmlns:p14="http://schemas.microsoft.com/office/powerpoint/2010/main" val="14484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like minded people and share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your hobby sound so interesting everyone will want to 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your message</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2706108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7">
            <a:extLst>
              <a:ext uri="{FF2B5EF4-FFF2-40B4-BE49-F238E27FC236}">
                <a16:creationId xmlns:a16="http://schemas.microsoft.com/office/drawing/2014/main" id="{C87F3A34-CF61-F141-93C0-6DE54B2DD9D5}"/>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7">
            <a:extLst>
              <a:ext uri="{FF2B5EF4-FFF2-40B4-BE49-F238E27FC236}">
                <a16:creationId xmlns:a16="http://schemas.microsoft.com/office/drawing/2014/main" id="{5DE73A33-9ADA-F148-B386-F315B6C1AD77}"/>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7">
            <a:extLst>
              <a:ext uri="{FF2B5EF4-FFF2-40B4-BE49-F238E27FC236}">
                <a16:creationId xmlns:a16="http://schemas.microsoft.com/office/drawing/2014/main" id="{9C90977C-C1E6-2A44-A097-EEB7FE5867CA}"/>
              </a:ext>
            </a:extLst>
          </p:cNvPr>
          <p:cNvSpPr>
            <a:spLocks noGrp="1"/>
          </p:cNvSpPr>
          <p:nvPr>
            <p:ph type="sldNum" sz="quarter" idx="11"/>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7">
            <a:extLst>
              <a:ext uri="{FF2B5EF4-FFF2-40B4-BE49-F238E27FC236}">
                <a16:creationId xmlns:a16="http://schemas.microsoft.com/office/drawing/2014/main" id="{A288E18B-033E-A44C-8898-F37C4900ECFE}"/>
              </a:ext>
            </a:extLst>
          </p:cNvPr>
          <p:cNvSpPr>
            <a:spLocks noGrp="1"/>
          </p:cNvSpPr>
          <p:nvPr>
            <p:ph type="sldNum" sz="quarter" idx="10"/>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424F4-4D46-8844-8BFC-2705771EBE8F}"/>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chemeClr val="tx1"/>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86E8A4-D3AF-3F49-92B4-CD48A44E0F2A}"/>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tx1">
              <a:alpha val="10000"/>
            </a:schemeClr>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5">
            <a:extLst>
              <a:ext uri="{FF2B5EF4-FFF2-40B4-BE49-F238E27FC236}">
                <a16:creationId xmlns:a16="http://schemas.microsoft.com/office/drawing/2014/main" id="{3B08850D-4BB6-9B4A-BD38-F67B372135E5}"/>
              </a:ext>
            </a:extLst>
          </p:cNvPr>
          <p:cNvSpPr>
            <a:spLocks noGrp="1"/>
          </p:cNvSpPr>
          <p:nvPr>
            <p:ph type="sldNum" sz="quarter" idx="32"/>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EF5668-8784-CD4A-AF0C-FFDE6F7B74F6}"/>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21" name="Picture Placeholder 14">
            <a:extLst>
              <a:ext uri="{FF2B5EF4-FFF2-40B4-BE49-F238E27FC236}">
                <a16:creationId xmlns:a16="http://schemas.microsoft.com/office/drawing/2014/main" id="{C27FCFA8-EAEC-DB4C-BDE1-6A677569A6AD}"/>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22" name="Rectangle 21">
            <a:extLst>
              <a:ext uri="{FF2B5EF4-FFF2-40B4-BE49-F238E27FC236}">
                <a16:creationId xmlns:a16="http://schemas.microsoft.com/office/drawing/2014/main" id="{3934E530-1F84-824F-A028-D69E97EA42DE}"/>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5851D19-3558-8547-9B05-D02951E476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Slide Number Placeholder 14">
            <a:extLst>
              <a:ext uri="{FF2B5EF4-FFF2-40B4-BE49-F238E27FC236}">
                <a16:creationId xmlns:a16="http://schemas.microsoft.com/office/drawing/2014/main" id="{7F8834BB-4D10-FF47-A156-295BAAD9264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70EED7-D367-6B4C-8EC7-CE97D0D7D127}"/>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398F2845-19C3-F84C-B7B0-4BF7D632082F}"/>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FDE797-A237-A544-9EF3-41EEC6774AF5}"/>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2" name="Slide Number Placeholder 14">
            <a:extLst>
              <a:ext uri="{FF2B5EF4-FFF2-40B4-BE49-F238E27FC236}">
                <a16:creationId xmlns:a16="http://schemas.microsoft.com/office/drawing/2014/main" id="{4D89117C-793E-C74A-A3AD-0EA7A03CF662}"/>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A3591F-A97B-7B4D-9589-E936596618B7}"/>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Slide Number Placeholder 14">
            <a:extLst>
              <a:ext uri="{FF2B5EF4-FFF2-40B4-BE49-F238E27FC236}">
                <a16:creationId xmlns:a16="http://schemas.microsoft.com/office/drawing/2014/main" id="{117D0EBC-62DA-2C45-B1C5-72E96B55CBF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B6EBAA-75A6-C94A-8351-1846077E50F8}"/>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10" name="Slide Number Placeholder 7">
            <a:extLst>
              <a:ext uri="{FF2B5EF4-FFF2-40B4-BE49-F238E27FC236}">
                <a16:creationId xmlns:a16="http://schemas.microsoft.com/office/drawing/2014/main" id="{F2255F16-6C98-FB4C-95ED-2853B815BA20}"/>
              </a:ext>
            </a:extLst>
          </p:cNvPr>
          <p:cNvSpPr>
            <a:spLocks noGrp="1"/>
          </p:cNvSpPr>
          <p:nvPr>
            <p:ph type="sldNum" sz="quarter" idx="13"/>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7">
            <a:extLst>
              <a:ext uri="{FF2B5EF4-FFF2-40B4-BE49-F238E27FC236}">
                <a16:creationId xmlns:a16="http://schemas.microsoft.com/office/drawing/2014/main" id="{908B2B50-7111-B348-AA9A-C1CC452EBB6C}"/>
              </a:ext>
            </a:extLst>
          </p:cNvPr>
          <p:cNvSpPr>
            <a:spLocks noGrp="1"/>
          </p:cNvSpPr>
          <p:nvPr>
            <p:ph type="sldNum" sz="quarter" idx="32"/>
          </p:nvPr>
        </p:nvSpPr>
        <p:spPr>
          <a:xfrm>
            <a:off x="9067800" y="6356350"/>
            <a:ext cx="27432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7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rgbClr val="571D29"/>
              </a:gs>
              <a:gs pos="73000">
                <a:srgbClr val="772432"/>
              </a:gs>
              <a:gs pos="100000">
                <a:srgbClr val="77243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4B49-3275-304E-93C5-D45AEE032E13}"/>
              </a:ext>
            </a:extLst>
          </p:cNvPr>
          <p:cNvSpPr>
            <a:spLocks noGrp="1"/>
          </p:cNvSpPr>
          <p:nvPr>
            <p:ph type="ctrTitle"/>
          </p:nvPr>
        </p:nvSpPr>
        <p:spPr>
          <a:xfrm>
            <a:off x="1524000" y="2971800"/>
            <a:ext cx="9144000" cy="2696970"/>
          </a:xfrm>
        </p:spPr>
        <p:txBody>
          <a:bodyPr>
            <a:normAutofit/>
          </a:bodyPr>
          <a:lstStyle/>
          <a:p>
            <a:r>
              <a:rPr lang="en-US" sz="4400" dirty="0">
                <a:solidFill>
                  <a:schemeClr val="accent4"/>
                </a:solidFill>
              </a:rPr>
              <a:t>Making Pathways Work For You</a:t>
            </a:r>
          </a:p>
        </p:txBody>
      </p:sp>
      <p:sp>
        <p:nvSpPr>
          <p:cNvPr id="3" name="Subtitle 2">
            <a:extLst>
              <a:ext uri="{FF2B5EF4-FFF2-40B4-BE49-F238E27FC236}">
                <a16:creationId xmlns:a16="http://schemas.microsoft.com/office/drawing/2014/main" id="{6A9918C5-6FAE-1E4A-B76E-5C27E234DC69}"/>
              </a:ext>
            </a:extLst>
          </p:cNvPr>
          <p:cNvSpPr>
            <a:spLocks noGrp="1"/>
          </p:cNvSpPr>
          <p:nvPr>
            <p:ph type="subTitle" idx="1"/>
          </p:nvPr>
        </p:nvSpPr>
        <p:spPr>
          <a:xfrm>
            <a:off x="1524000" y="5698740"/>
            <a:ext cx="9144000" cy="914400"/>
          </a:xfrm>
        </p:spPr>
        <p:txBody>
          <a:bodyPr>
            <a:normAutofit/>
          </a:bodyPr>
          <a:lstStyle/>
          <a:p>
            <a:r>
              <a:rPr lang="en-US" dirty="0">
                <a:solidFill>
                  <a:schemeClr val="accent4"/>
                </a:solidFill>
              </a:rPr>
              <a:t>Presented by</a:t>
            </a:r>
          </a:p>
          <a:p>
            <a:r>
              <a:rPr lang="en-US" dirty="0">
                <a:solidFill>
                  <a:schemeClr val="accent4"/>
                </a:solidFill>
              </a:rPr>
              <a:t>Becky McGilton, DTM PDD</a:t>
            </a:r>
          </a:p>
        </p:txBody>
      </p:sp>
    </p:spTree>
    <p:extLst>
      <p:ext uri="{BB962C8B-B14F-4D97-AF65-F5344CB8AC3E}">
        <p14:creationId xmlns:p14="http://schemas.microsoft.com/office/powerpoint/2010/main" val="274362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CDAA-7A31-AA57-3E41-AE5639ACD335}"/>
              </a:ext>
            </a:extLst>
          </p:cNvPr>
          <p:cNvSpPr>
            <a:spLocks noGrp="1"/>
          </p:cNvSpPr>
          <p:nvPr>
            <p:ph type="title"/>
          </p:nvPr>
        </p:nvSpPr>
        <p:spPr/>
        <p:txBody>
          <a:bodyPr/>
          <a:lstStyle/>
          <a:p>
            <a:r>
              <a:rPr lang="en-US" dirty="0">
                <a:solidFill>
                  <a:schemeClr val="accent4"/>
                </a:solidFill>
              </a:rPr>
              <a:t>Church</a:t>
            </a:r>
          </a:p>
        </p:txBody>
      </p:sp>
      <p:sp>
        <p:nvSpPr>
          <p:cNvPr id="3" name="Content Placeholder 2">
            <a:extLst>
              <a:ext uri="{FF2B5EF4-FFF2-40B4-BE49-F238E27FC236}">
                <a16:creationId xmlns:a16="http://schemas.microsoft.com/office/drawing/2014/main" id="{578ED58D-2FD0-002E-C470-1FDDE4368741}"/>
              </a:ext>
            </a:extLst>
          </p:cNvPr>
          <p:cNvSpPr>
            <a:spLocks noGrp="1"/>
          </p:cNvSpPr>
          <p:nvPr>
            <p:ph idx="1"/>
          </p:nvPr>
        </p:nvSpPr>
        <p:spPr/>
        <p:txBody>
          <a:bodyPr>
            <a:normAutofit/>
          </a:bodyPr>
          <a:lstStyle/>
          <a:p>
            <a:r>
              <a:rPr lang="en-US" dirty="0"/>
              <a:t>Inspire Your Audience</a:t>
            </a:r>
          </a:p>
          <a:p>
            <a:endParaRPr lang="en-US" dirty="0"/>
          </a:p>
          <a:p>
            <a:endParaRPr lang="en-US" dirty="0"/>
          </a:p>
          <a:p>
            <a:r>
              <a:rPr lang="en-US" dirty="0"/>
              <a:t>Planning and Implementing</a:t>
            </a:r>
          </a:p>
          <a:p>
            <a:endParaRPr lang="en-US" dirty="0"/>
          </a:p>
          <a:p>
            <a:endParaRPr lang="en-US" dirty="0"/>
          </a:p>
          <a:p>
            <a:r>
              <a:rPr lang="en-US" dirty="0"/>
              <a:t>Focus on the Positive</a:t>
            </a:r>
          </a:p>
        </p:txBody>
      </p:sp>
    </p:spTree>
    <p:extLst>
      <p:ext uri="{BB962C8B-B14F-4D97-AF65-F5344CB8AC3E}">
        <p14:creationId xmlns:p14="http://schemas.microsoft.com/office/powerpoint/2010/main" val="304571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C5B-53B4-A127-52C1-87455F01E753}"/>
              </a:ext>
            </a:extLst>
          </p:cNvPr>
          <p:cNvSpPr>
            <a:spLocks noGrp="1"/>
          </p:cNvSpPr>
          <p:nvPr>
            <p:ph type="ctrTitle"/>
          </p:nvPr>
        </p:nvSpPr>
        <p:spPr>
          <a:xfrm>
            <a:off x="1524000" y="1905000"/>
            <a:ext cx="9144000" cy="1923036"/>
          </a:xfrm>
        </p:spPr>
        <p:txBody>
          <a:bodyPr>
            <a:normAutofit/>
          </a:bodyPr>
          <a:lstStyle/>
          <a:p>
            <a:r>
              <a:rPr lang="en-US" dirty="0">
                <a:solidFill>
                  <a:schemeClr val="accent4"/>
                </a:solidFill>
              </a:rPr>
              <a:t>How to Get The Most </a:t>
            </a:r>
            <a:br>
              <a:rPr lang="en-US" dirty="0">
                <a:solidFill>
                  <a:schemeClr val="accent4"/>
                </a:solidFill>
              </a:rPr>
            </a:br>
            <a:r>
              <a:rPr lang="en-US" dirty="0">
                <a:solidFill>
                  <a:schemeClr val="accent4"/>
                </a:solidFill>
              </a:rPr>
              <a:t>Out of Your Path</a:t>
            </a:r>
          </a:p>
        </p:txBody>
      </p:sp>
    </p:spTree>
    <p:extLst>
      <p:ext uri="{BB962C8B-B14F-4D97-AF65-F5344CB8AC3E}">
        <p14:creationId xmlns:p14="http://schemas.microsoft.com/office/powerpoint/2010/main" val="88882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98F9-587F-F026-C0FD-2ECB8927494F}"/>
              </a:ext>
            </a:extLst>
          </p:cNvPr>
          <p:cNvSpPr>
            <a:spLocks noGrp="1"/>
          </p:cNvSpPr>
          <p:nvPr>
            <p:ph type="title"/>
          </p:nvPr>
        </p:nvSpPr>
        <p:spPr/>
        <p:txBody>
          <a:bodyPr/>
          <a:lstStyle/>
          <a:p>
            <a:r>
              <a:rPr lang="en-US" dirty="0">
                <a:solidFill>
                  <a:schemeClr val="accent4"/>
                </a:solidFill>
              </a:rPr>
              <a:t>Focus On Path Objectives</a:t>
            </a:r>
          </a:p>
        </p:txBody>
      </p:sp>
      <p:sp>
        <p:nvSpPr>
          <p:cNvPr id="3" name="Content Placeholder 2">
            <a:extLst>
              <a:ext uri="{FF2B5EF4-FFF2-40B4-BE49-F238E27FC236}">
                <a16:creationId xmlns:a16="http://schemas.microsoft.com/office/drawing/2014/main" id="{156FE798-A876-CED0-C167-FD224E56110A}"/>
              </a:ext>
            </a:extLst>
          </p:cNvPr>
          <p:cNvSpPr>
            <a:spLocks noGrp="1"/>
          </p:cNvSpPr>
          <p:nvPr>
            <p:ph idx="1"/>
          </p:nvPr>
        </p:nvSpPr>
        <p:spPr/>
        <p:txBody>
          <a:bodyPr/>
          <a:lstStyle/>
          <a:p>
            <a:r>
              <a:rPr lang="en-US" dirty="0"/>
              <a:t>Every path has a 2-word title</a:t>
            </a:r>
          </a:p>
          <a:p>
            <a:endParaRPr lang="en-US" dirty="0"/>
          </a:p>
          <a:p>
            <a:endParaRPr lang="en-US" dirty="0"/>
          </a:p>
          <a:p>
            <a:r>
              <a:rPr lang="en-US" dirty="0"/>
              <a:t>Develop your speeches based on project objectives</a:t>
            </a:r>
          </a:p>
          <a:p>
            <a:pPr lvl="1"/>
            <a:endParaRPr lang="en-US" dirty="0"/>
          </a:p>
          <a:p>
            <a:r>
              <a:rPr lang="en-US" dirty="0"/>
              <a:t>You might find you get more out of the path in this manner</a:t>
            </a:r>
          </a:p>
        </p:txBody>
      </p:sp>
    </p:spTree>
    <p:extLst>
      <p:ext uri="{BB962C8B-B14F-4D97-AF65-F5344CB8AC3E}">
        <p14:creationId xmlns:p14="http://schemas.microsoft.com/office/powerpoint/2010/main" val="152029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C9DB-8B73-AEC4-6454-B28B1F80535A}"/>
              </a:ext>
            </a:extLst>
          </p:cNvPr>
          <p:cNvSpPr>
            <a:spLocks noGrp="1"/>
          </p:cNvSpPr>
          <p:nvPr>
            <p:ph type="title"/>
          </p:nvPr>
        </p:nvSpPr>
        <p:spPr/>
        <p:txBody>
          <a:bodyPr/>
          <a:lstStyle/>
          <a:p>
            <a:r>
              <a:rPr lang="en-US" dirty="0">
                <a:solidFill>
                  <a:schemeClr val="accent4"/>
                </a:solidFill>
              </a:rPr>
              <a:t>Leadership Development</a:t>
            </a:r>
          </a:p>
        </p:txBody>
      </p:sp>
      <p:sp>
        <p:nvSpPr>
          <p:cNvPr id="3" name="Content Placeholder 2">
            <a:extLst>
              <a:ext uri="{FF2B5EF4-FFF2-40B4-BE49-F238E27FC236}">
                <a16:creationId xmlns:a16="http://schemas.microsoft.com/office/drawing/2014/main" id="{27AA1A6D-4F04-13CA-CBA5-83A6B01EAEED}"/>
              </a:ext>
            </a:extLst>
          </p:cNvPr>
          <p:cNvSpPr>
            <a:spLocks noGrp="1"/>
          </p:cNvSpPr>
          <p:nvPr>
            <p:ph idx="1"/>
          </p:nvPr>
        </p:nvSpPr>
        <p:spPr/>
        <p:txBody>
          <a:bodyPr/>
          <a:lstStyle/>
          <a:p>
            <a:r>
              <a:rPr lang="en-US" dirty="0"/>
              <a:t>Path Description:</a:t>
            </a:r>
          </a:p>
          <a:p>
            <a:endParaRPr lang="en-US" dirty="0"/>
          </a:p>
          <a:p>
            <a:pPr lvl="1"/>
            <a:r>
              <a:rPr lang="en-US" dirty="0">
                <a:effectLst/>
                <a:latin typeface="Helvetica" pitchFamily="2" charset="0"/>
              </a:rPr>
              <a:t>This path helps you build your skills as an effective communicator and leader. The projects on this path focus on learning how to manage time, as well as how to develop and implement a plan. Public speaking and leading a team are emphasized in all projects. </a:t>
            </a:r>
          </a:p>
          <a:p>
            <a:pPr lvl="1"/>
            <a:endParaRPr lang="en-US" dirty="0"/>
          </a:p>
        </p:txBody>
      </p:sp>
    </p:spTree>
    <p:extLst>
      <p:ext uri="{BB962C8B-B14F-4D97-AF65-F5344CB8AC3E}">
        <p14:creationId xmlns:p14="http://schemas.microsoft.com/office/powerpoint/2010/main" val="376037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B23E-D270-9C69-C417-0908BBC77CBA}"/>
              </a:ext>
            </a:extLst>
          </p:cNvPr>
          <p:cNvSpPr>
            <a:spLocks noGrp="1"/>
          </p:cNvSpPr>
          <p:nvPr>
            <p:ph type="title"/>
          </p:nvPr>
        </p:nvSpPr>
        <p:spPr/>
        <p:txBody>
          <a:bodyPr/>
          <a:lstStyle/>
          <a:p>
            <a:r>
              <a:rPr lang="en-US" dirty="0">
                <a:solidFill>
                  <a:schemeClr val="accent4"/>
                </a:solidFill>
              </a:rPr>
              <a:t>Presentation Mastery</a:t>
            </a:r>
          </a:p>
        </p:txBody>
      </p:sp>
      <p:sp>
        <p:nvSpPr>
          <p:cNvPr id="3" name="Content Placeholder 2">
            <a:extLst>
              <a:ext uri="{FF2B5EF4-FFF2-40B4-BE49-F238E27FC236}">
                <a16:creationId xmlns:a16="http://schemas.microsoft.com/office/drawing/2014/main" id="{6FB21F94-11C6-7924-67CF-12D0005004D7}"/>
              </a:ext>
            </a:extLst>
          </p:cNvPr>
          <p:cNvSpPr>
            <a:spLocks noGrp="1"/>
          </p:cNvSpPr>
          <p:nvPr>
            <p:ph idx="1"/>
          </p:nvPr>
        </p:nvSpPr>
        <p:spPr/>
        <p:txBody>
          <a:bodyPr>
            <a:normAutofit/>
          </a:bodyPr>
          <a:lstStyle/>
          <a:p>
            <a:r>
              <a:rPr lang="en-US" dirty="0"/>
              <a:t>Path Description:</a:t>
            </a:r>
          </a:p>
          <a:p>
            <a:endParaRPr lang="en-US" dirty="0"/>
          </a:p>
          <a:p>
            <a:pPr lvl="1"/>
            <a:r>
              <a:rPr lang="en-US" dirty="0">
                <a:effectLst/>
                <a:latin typeface="Helvetica" pitchFamily="2" charset="0"/>
              </a:rPr>
              <a:t>This path helps you build your skills as an accomplished public speaker. The projects on this path focus on learning how an audience responds to you and improving your connection with audience members. The projects contribute to developing an understanding of effective public speaking technique, including speech writing and speech delivery. </a:t>
            </a:r>
          </a:p>
          <a:p>
            <a:pPr lvl="2"/>
            <a:endParaRPr lang="en-US" dirty="0">
              <a:effectLst/>
              <a:latin typeface="Helvetica" pitchFamily="2" charset="0"/>
            </a:endParaRPr>
          </a:p>
          <a:p>
            <a:endParaRPr lang="en-US" dirty="0"/>
          </a:p>
        </p:txBody>
      </p:sp>
    </p:spTree>
    <p:extLst>
      <p:ext uri="{BB962C8B-B14F-4D97-AF65-F5344CB8AC3E}">
        <p14:creationId xmlns:p14="http://schemas.microsoft.com/office/powerpoint/2010/main" val="22650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E1BE-2770-6B47-41EC-04A78F505737}"/>
              </a:ext>
            </a:extLst>
          </p:cNvPr>
          <p:cNvSpPr>
            <a:spLocks noGrp="1"/>
          </p:cNvSpPr>
          <p:nvPr>
            <p:ph type="title"/>
          </p:nvPr>
        </p:nvSpPr>
        <p:spPr/>
        <p:txBody>
          <a:bodyPr/>
          <a:lstStyle/>
          <a:p>
            <a:r>
              <a:rPr lang="en-US" dirty="0">
                <a:solidFill>
                  <a:schemeClr val="accent4"/>
                </a:solidFill>
              </a:rPr>
              <a:t>Engaging Humor</a:t>
            </a:r>
          </a:p>
        </p:txBody>
      </p:sp>
      <p:sp>
        <p:nvSpPr>
          <p:cNvPr id="3" name="Content Placeholder 2">
            <a:extLst>
              <a:ext uri="{FF2B5EF4-FFF2-40B4-BE49-F238E27FC236}">
                <a16:creationId xmlns:a16="http://schemas.microsoft.com/office/drawing/2014/main" id="{DCB22A75-C68C-8C3B-7535-E5D1C1C9FF60}"/>
              </a:ext>
            </a:extLst>
          </p:cNvPr>
          <p:cNvSpPr>
            <a:spLocks noGrp="1"/>
          </p:cNvSpPr>
          <p:nvPr>
            <p:ph idx="1"/>
          </p:nvPr>
        </p:nvSpPr>
        <p:spPr/>
        <p:txBody>
          <a:bodyPr>
            <a:normAutofit/>
          </a:bodyPr>
          <a:lstStyle/>
          <a:p>
            <a:r>
              <a:rPr lang="en-US" dirty="0"/>
              <a:t>Path Description:</a:t>
            </a:r>
          </a:p>
          <a:p>
            <a:pPr lvl="1"/>
            <a:endParaRPr lang="en-US" dirty="0">
              <a:effectLst/>
              <a:latin typeface="Helvetica" pitchFamily="2" charset="0"/>
            </a:endParaRPr>
          </a:p>
          <a:p>
            <a:pPr lvl="1"/>
            <a:r>
              <a:rPr lang="en-US" dirty="0">
                <a:effectLst/>
                <a:latin typeface="Helvetica" pitchFamily="2" charset="0"/>
              </a:rPr>
              <a:t>This path helps you build your skills as an accomplished public speaker. The projects on this path focus on learning how an audience responds to different types of humor and improving your ability to deliver a message with humor. The projects contribute to developing an understanding of effective public speaking technique, speech writing, speech delivery, and using humorous stories. </a:t>
            </a:r>
          </a:p>
          <a:p>
            <a:pPr lvl="1"/>
            <a:endParaRPr lang="en-US" dirty="0"/>
          </a:p>
        </p:txBody>
      </p:sp>
    </p:spTree>
    <p:extLst>
      <p:ext uri="{BB962C8B-B14F-4D97-AF65-F5344CB8AC3E}">
        <p14:creationId xmlns:p14="http://schemas.microsoft.com/office/powerpoint/2010/main" val="178333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7315-E1CB-BBF9-51F2-F371A23968AB}"/>
              </a:ext>
            </a:extLst>
          </p:cNvPr>
          <p:cNvSpPr>
            <a:spLocks noGrp="1"/>
          </p:cNvSpPr>
          <p:nvPr>
            <p:ph type="ctrTitle"/>
          </p:nvPr>
        </p:nvSpPr>
        <p:spPr/>
        <p:txBody>
          <a:bodyPr>
            <a:normAutofit fontScale="90000"/>
          </a:bodyPr>
          <a:lstStyle/>
          <a:p>
            <a:r>
              <a:rPr lang="en-US" dirty="0">
                <a:solidFill>
                  <a:schemeClr val="accent4"/>
                </a:solidFill>
              </a:rPr>
              <a:t>Where’s the CC?</a:t>
            </a:r>
            <a:endParaRPr lang="en-US" dirty="0"/>
          </a:p>
        </p:txBody>
      </p:sp>
    </p:spTree>
    <p:extLst>
      <p:ext uri="{BB962C8B-B14F-4D97-AF65-F5344CB8AC3E}">
        <p14:creationId xmlns:p14="http://schemas.microsoft.com/office/powerpoint/2010/main" val="405661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1967-B117-73BA-024F-6C275C65907D}"/>
              </a:ext>
            </a:extLst>
          </p:cNvPr>
          <p:cNvSpPr>
            <a:spLocks noGrp="1"/>
          </p:cNvSpPr>
          <p:nvPr>
            <p:ph type="title"/>
          </p:nvPr>
        </p:nvSpPr>
        <p:spPr/>
        <p:txBody>
          <a:bodyPr/>
          <a:lstStyle/>
          <a:p>
            <a:r>
              <a:rPr lang="en-US" dirty="0">
                <a:solidFill>
                  <a:schemeClr val="accent4"/>
                </a:solidFill>
              </a:rPr>
              <a:t>Finding the CC</a:t>
            </a:r>
          </a:p>
        </p:txBody>
      </p:sp>
      <p:graphicFrame>
        <p:nvGraphicFramePr>
          <p:cNvPr id="4" name="Table 4">
            <a:extLst>
              <a:ext uri="{FF2B5EF4-FFF2-40B4-BE49-F238E27FC236}">
                <a16:creationId xmlns:a16="http://schemas.microsoft.com/office/drawing/2014/main" id="{2B8AA73A-1008-8858-CA6F-56E147FB5FB4}"/>
              </a:ext>
            </a:extLst>
          </p:cNvPr>
          <p:cNvGraphicFramePr>
            <a:graphicFrameLocks noGrp="1"/>
          </p:cNvGraphicFramePr>
          <p:nvPr>
            <p:extLst>
              <p:ext uri="{D42A27DB-BD31-4B8C-83A1-F6EECF244321}">
                <p14:modId xmlns:p14="http://schemas.microsoft.com/office/powerpoint/2010/main" val="1377279185"/>
              </p:ext>
            </p:extLst>
          </p:nvPr>
        </p:nvGraphicFramePr>
        <p:xfrm>
          <a:off x="272317" y="1148640"/>
          <a:ext cx="11647365" cy="4665138"/>
        </p:xfrm>
        <a:graphic>
          <a:graphicData uri="http://schemas.openxmlformats.org/drawingml/2006/table">
            <a:tbl>
              <a:tblPr firstRow="1" bandRow="1">
                <a:tableStyleId>{5C22544A-7EE6-4342-B048-85BDC9FD1C3A}</a:tableStyleId>
              </a:tblPr>
              <a:tblGrid>
                <a:gridCol w="3238168">
                  <a:extLst>
                    <a:ext uri="{9D8B030D-6E8A-4147-A177-3AD203B41FA5}">
                      <a16:colId xmlns:a16="http://schemas.microsoft.com/office/drawing/2014/main" val="2551904968"/>
                    </a:ext>
                  </a:extLst>
                </a:gridCol>
                <a:gridCol w="3501740">
                  <a:extLst>
                    <a:ext uri="{9D8B030D-6E8A-4147-A177-3AD203B41FA5}">
                      <a16:colId xmlns:a16="http://schemas.microsoft.com/office/drawing/2014/main" val="1384654571"/>
                    </a:ext>
                  </a:extLst>
                </a:gridCol>
                <a:gridCol w="4907457">
                  <a:extLst>
                    <a:ext uri="{9D8B030D-6E8A-4147-A177-3AD203B41FA5}">
                      <a16:colId xmlns:a16="http://schemas.microsoft.com/office/drawing/2014/main" val="2959728365"/>
                    </a:ext>
                  </a:extLst>
                </a:gridCol>
              </a:tblGrid>
              <a:tr h="394742">
                <a:tc>
                  <a:txBody>
                    <a:bodyPr/>
                    <a:lstStyle/>
                    <a:p>
                      <a:r>
                        <a:rPr lang="en-US" sz="1600" dirty="0"/>
                        <a:t>Competent Communicator</a:t>
                      </a:r>
                    </a:p>
                  </a:txBody>
                  <a:tcPr/>
                </a:tc>
                <a:tc>
                  <a:txBody>
                    <a:bodyPr/>
                    <a:lstStyle/>
                    <a:p>
                      <a:r>
                        <a:rPr lang="en-US" sz="1600" dirty="0"/>
                        <a:t>Path - Required</a:t>
                      </a:r>
                    </a:p>
                  </a:txBody>
                  <a:tcPr/>
                </a:tc>
                <a:tc>
                  <a:txBody>
                    <a:bodyPr/>
                    <a:lstStyle/>
                    <a:p>
                      <a:r>
                        <a:rPr lang="en-US" sz="1600" dirty="0"/>
                        <a:t>Path - Elective</a:t>
                      </a:r>
                    </a:p>
                  </a:txBody>
                  <a:tcPr/>
                </a:tc>
                <a:extLst>
                  <a:ext uri="{0D108BD9-81ED-4DB2-BD59-A6C34878D82A}">
                    <a16:rowId xmlns:a16="http://schemas.microsoft.com/office/drawing/2014/main" val="2520771722"/>
                  </a:ext>
                </a:extLst>
              </a:tr>
              <a:tr h="681828">
                <a:tc>
                  <a:txBody>
                    <a:bodyPr/>
                    <a:lstStyle/>
                    <a:p>
                      <a:r>
                        <a:rPr lang="en-US" sz="1600" dirty="0"/>
                        <a:t>Ice Breaker</a:t>
                      </a:r>
                    </a:p>
                  </a:txBody>
                  <a:tcPr/>
                </a:tc>
                <a:tc>
                  <a:txBody>
                    <a:bodyPr/>
                    <a:lstStyle/>
                    <a:p>
                      <a:r>
                        <a:rPr lang="en-US" sz="1600" dirty="0"/>
                        <a:t>Level 1 - Every path</a:t>
                      </a:r>
                    </a:p>
                    <a:p>
                      <a:r>
                        <a:rPr lang="en-US" sz="1600" dirty="0"/>
                        <a:t>Ice Breaker</a:t>
                      </a:r>
                    </a:p>
                  </a:txBody>
                  <a:tcPr/>
                </a:tc>
                <a:tc>
                  <a:txBody>
                    <a:bodyPr/>
                    <a:lstStyle/>
                    <a:p>
                      <a:endParaRPr lang="en-US" sz="1600" dirty="0"/>
                    </a:p>
                  </a:txBody>
                  <a:tcPr/>
                </a:tc>
                <a:extLst>
                  <a:ext uri="{0D108BD9-81ED-4DB2-BD59-A6C34878D82A}">
                    <a16:rowId xmlns:a16="http://schemas.microsoft.com/office/drawing/2014/main" val="2277209158"/>
                  </a:ext>
                </a:extLst>
              </a:tr>
              <a:tr h="681828">
                <a:tc>
                  <a:txBody>
                    <a:bodyPr/>
                    <a:lstStyle/>
                    <a:p>
                      <a:r>
                        <a:rPr lang="en-US" sz="1600" dirty="0"/>
                        <a:t>Organize Your Speech</a:t>
                      </a:r>
                    </a:p>
                  </a:txBody>
                  <a:tcPr/>
                </a:tc>
                <a:tc>
                  <a:txBody>
                    <a:bodyPr/>
                    <a:lstStyle/>
                    <a:p>
                      <a:r>
                        <a:rPr lang="en-US" sz="1600" dirty="0"/>
                        <a:t>Level 1 – Every path</a:t>
                      </a:r>
                    </a:p>
                    <a:p>
                      <a:r>
                        <a:rPr lang="en-US" sz="1600" dirty="0"/>
                        <a:t>Writing A Speech With A Purpose</a:t>
                      </a:r>
                    </a:p>
                  </a:txBody>
                  <a:tcPr/>
                </a:tc>
                <a:tc>
                  <a:txBody>
                    <a:bodyPr/>
                    <a:lstStyle/>
                    <a:p>
                      <a:endParaRPr lang="en-US" sz="1600" dirty="0"/>
                    </a:p>
                  </a:txBody>
                  <a:tcPr/>
                </a:tc>
                <a:extLst>
                  <a:ext uri="{0D108BD9-81ED-4DB2-BD59-A6C34878D82A}">
                    <a16:rowId xmlns:a16="http://schemas.microsoft.com/office/drawing/2014/main" val="2047616996"/>
                  </a:ext>
                </a:extLst>
              </a:tr>
              <a:tr h="681828">
                <a:tc>
                  <a:txBody>
                    <a:bodyPr/>
                    <a:lstStyle/>
                    <a:p>
                      <a:r>
                        <a:rPr lang="en-US" sz="1600" dirty="0"/>
                        <a:t>Get to the Point</a:t>
                      </a:r>
                    </a:p>
                  </a:txBody>
                  <a:tcPr/>
                </a:tc>
                <a:tc>
                  <a:txBody>
                    <a:bodyPr/>
                    <a:lstStyle/>
                    <a:p>
                      <a:r>
                        <a:rPr lang="en-US" sz="1600" dirty="0"/>
                        <a:t>Level 1 – Every path</a:t>
                      </a:r>
                    </a:p>
                    <a:p>
                      <a:r>
                        <a:rPr lang="en-US" sz="1600" dirty="0"/>
                        <a:t>Writing A Speech With A Purpose</a:t>
                      </a:r>
                    </a:p>
                  </a:txBody>
                  <a:tcPr/>
                </a:tc>
                <a:tc>
                  <a:txBody>
                    <a:bodyPr/>
                    <a:lstStyle/>
                    <a:p>
                      <a:endParaRPr lang="en-US" sz="1600" dirty="0"/>
                    </a:p>
                  </a:txBody>
                  <a:tcPr/>
                </a:tc>
                <a:extLst>
                  <a:ext uri="{0D108BD9-81ED-4DB2-BD59-A6C34878D82A}">
                    <a16:rowId xmlns:a16="http://schemas.microsoft.com/office/drawing/2014/main" val="3839870208"/>
                  </a:ext>
                </a:extLst>
              </a:tr>
              <a:tr h="681828">
                <a:tc>
                  <a:txBody>
                    <a:bodyPr/>
                    <a:lstStyle/>
                    <a:p>
                      <a:r>
                        <a:rPr lang="en-US" sz="1600" dirty="0"/>
                        <a:t>How to Say It</a:t>
                      </a:r>
                    </a:p>
                  </a:txBody>
                  <a:tcPr/>
                </a:tc>
                <a:tc>
                  <a:txBody>
                    <a:bodyPr/>
                    <a:lstStyle/>
                    <a:p>
                      <a:endParaRPr lang="en-US" sz="1600" dirty="0"/>
                    </a:p>
                  </a:txBody>
                  <a:tcPr/>
                </a:tc>
                <a:tc>
                  <a:txBody>
                    <a:bodyPr/>
                    <a:lstStyle/>
                    <a:p>
                      <a:r>
                        <a:rPr lang="en-US" sz="1600" dirty="0"/>
                        <a:t>Level 3 – Every path</a:t>
                      </a:r>
                    </a:p>
                    <a:p>
                      <a:r>
                        <a:rPr lang="en-US" sz="1600" dirty="0"/>
                        <a:t>Using Descriptive Language</a:t>
                      </a:r>
                    </a:p>
                  </a:txBody>
                  <a:tcPr/>
                </a:tc>
                <a:extLst>
                  <a:ext uri="{0D108BD9-81ED-4DB2-BD59-A6C34878D82A}">
                    <a16:rowId xmlns:a16="http://schemas.microsoft.com/office/drawing/2014/main" val="3630362540"/>
                  </a:ext>
                </a:extLst>
              </a:tr>
              <a:tr h="1543084">
                <a:tc>
                  <a:txBody>
                    <a:bodyPr/>
                    <a:lstStyle/>
                    <a:p>
                      <a:r>
                        <a:rPr lang="en-US" sz="1600" dirty="0"/>
                        <a:t>Your Body Speaks</a:t>
                      </a:r>
                    </a:p>
                  </a:txBody>
                  <a:tcPr/>
                </a:tc>
                <a:tc>
                  <a:txBody>
                    <a:bodyPr/>
                    <a:lstStyle/>
                    <a:p>
                      <a:r>
                        <a:rPr lang="en-US" sz="1600" i="0" kern="1200" dirty="0">
                          <a:solidFill>
                            <a:schemeClr val="dk1"/>
                          </a:solidFill>
                          <a:effectLst/>
                          <a:latin typeface="+mn-lt"/>
                          <a:ea typeface="+mn-ea"/>
                          <a:cs typeface="+mn-cs"/>
                        </a:rPr>
                        <a:t>Level 1 – Every path</a:t>
                      </a:r>
                    </a:p>
                    <a:p>
                      <a:r>
                        <a:rPr lang="en-US" sz="1600" i="0" kern="1200" dirty="0">
                          <a:solidFill>
                            <a:schemeClr val="dk1"/>
                          </a:solidFill>
                          <a:effectLst/>
                          <a:latin typeface="+mn-lt"/>
                          <a:ea typeface="+mn-ea"/>
                          <a:cs typeface="+mn-cs"/>
                        </a:rPr>
                        <a:t>Introduction to Vocal Variety and Body Language</a:t>
                      </a:r>
                    </a:p>
                    <a:p>
                      <a:r>
                        <a:rPr lang="en-US" sz="1600" i="0" kern="1200" dirty="0">
                          <a:solidFill>
                            <a:schemeClr val="dk1"/>
                          </a:solidFill>
                          <a:effectLst/>
                          <a:latin typeface="+mn-lt"/>
                          <a:ea typeface="+mn-ea"/>
                          <a:cs typeface="+mn-cs"/>
                        </a:rPr>
                        <a:t>Level 2 – Presentation Mastery</a:t>
                      </a:r>
                    </a:p>
                    <a:p>
                      <a:r>
                        <a:rPr lang="en-US" sz="1600" i="0" kern="1200" dirty="0">
                          <a:solidFill>
                            <a:schemeClr val="dk1"/>
                          </a:solidFill>
                          <a:effectLst/>
                          <a:latin typeface="+mn-lt"/>
                          <a:ea typeface="+mn-ea"/>
                          <a:cs typeface="+mn-cs"/>
                        </a:rPr>
                        <a:t>Effective Body Language</a:t>
                      </a:r>
                    </a:p>
                  </a:txBody>
                  <a:tcPr/>
                </a:tc>
                <a:tc>
                  <a:txBody>
                    <a:bodyPr/>
                    <a:lstStyle/>
                    <a:p>
                      <a:r>
                        <a:rPr lang="en-US" sz="1600" dirty="0"/>
                        <a:t>Level 3 – Every path except Presentation Mastery</a:t>
                      </a:r>
                    </a:p>
                    <a:p>
                      <a:r>
                        <a:rPr lang="en-US" sz="1600" dirty="0"/>
                        <a:t>Effective Body Language</a:t>
                      </a:r>
                    </a:p>
                  </a:txBody>
                  <a:tcPr/>
                </a:tc>
                <a:extLst>
                  <a:ext uri="{0D108BD9-81ED-4DB2-BD59-A6C34878D82A}">
                    <a16:rowId xmlns:a16="http://schemas.microsoft.com/office/drawing/2014/main" val="2440842584"/>
                  </a:ext>
                </a:extLst>
              </a:tr>
            </a:tbl>
          </a:graphicData>
        </a:graphic>
      </p:graphicFrame>
    </p:spTree>
    <p:extLst>
      <p:ext uri="{BB962C8B-B14F-4D97-AF65-F5344CB8AC3E}">
        <p14:creationId xmlns:p14="http://schemas.microsoft.com/office/powerpoint/2010/main" val="237416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1967-B117-73BA-024F-6C275C65907D}"/>
              </a:ext>
            </a:extLst>
          </p:cNvPr>
          <p:cNvSpPr>
            <a:spLocks noGrp="1"/>
          </p:cNvSpPr>
          <p:nvPr>
            <p:ph type="title"/>
          </p:nvPr>
        </p:nvSpPr>
        <p:spPr/>
        <p:txBody>
          <a:bodyPr/>
          <a:lstStyle/>
          <a:p>
            <a:r>
              <a:rPr lang="en-US" dirty="0">
                <a:solidFill>
                  <a:schemeClr val="accent4"/>
                </a:solidFill>
              </a:rPr>
              <a:t>Finding the CC</a:t>
            </a:r>
          </a:p>
        </p:txBody>
      </p:sp>
      <p:graphicFrame>
        <p:nvGraphicFramePr>
          <p:cNvPr id="4" name="Table 4">
            <a:extLst>
              <a:ext uri="{FF2B5EF4-FFF2-40B4-BE49-F238E27FC236}">
                <a16:creationId xmlns:a16="http://schemas.microsoft.com/office/drawing/2014/main" id="{2B8AA73A-1008-8858-CA6F-56E147FB5FB4}"/>
              </a:ext>
            </a:extLst>
          </p:cNvPr>
          <p:cNvGraphicFramePr>
            <a:graphicFrameLocks noGrp="1"/>
          </p:cNvGraphicFramePr>
          <p:nvPr>
            <p:extLst>
              <p:ext uri="{D42A27DB-BD31-4B8C-83A1-F6EECF244321}">
                <p14:modId xmlns:p14="http://schemas.microsoft.com/office/powerpoint/2010/main" val="3703610131"/>
              </p:ext>
            </p:extLst>
          </p:nvPr>
        </p:nvGraphicFramePr>
        <p:xfrm>
          <a:off x="643467" y="1126064"/>
          <a:ext cx="10476088" cy="4236158"/>
        </p:xfrm>
        <a:graphic>
          <a:graphicData uri="http://schemas.openxmlformats.org/drawingml/2006/table">
            <a:tbl>
              <a:tblPr firstRow="1" bandRow="1">
                <a:tableStyleId>{5C22544A-7EE6-4342-B048-85BDC9FD1C3A}</a:tableStyleId>
              </a:tblPr>
              <a:tblGrid>
                <a:gridCol w="2912533">
                  <a:extLst>
                    <a:ext uri="{9D8B030D-6E8A-4147-A177-3AD203B41FA5}">
                      <a16:colId xmlns:a16="http://schemas.microsoft.com/office/drawing/2014/main" val="2551904968"/>
                    </a:ext>
                  </a:extLst>
                </a:gridCol>
                <a:gridCol w="3149600">
                  <a:extLst>
                    <a:ext uri="{9D8B030D-6E8A-4147-A177-3AD203B41FA5}">
                      <a16:colId xmlns:a16="http://schemas.microsoft.com/office/drawing/2014/main" val="1384654571"/>
                    </a:ext>
                  </a:extLst>
                </a:gridCol>
                <a:gridCol w="4413955">
                  <a:extLst>
                    <a:ext uri="{9D8B030D-6E8A-4147-A177-3AD203B41FA5}">
                      <a16:colId xmlns:a16="http://schemas.microsoft.com/office/drawing/2014/main" val="2959728365"/>
                    </a:ext>
                  </a:extLst>
                </a:gridCol>
              </a:tblGrid>
              <a:tr h="423545">
                <a:tc>
                  <a:txBody>
                    <a:bodyPr/>
                    <a:lstStyle/>
                    <a:p>
                      <a:r>
                        <a:rPr lang="en-US" sz="1600" dirty="0"/>
                        <a:t>Competent Communicator</a:t>
                      </a:r>
                    </a:p>
                  </a:txBody>
                  <a:tcPr/>
                </a:tc>
                <a:tc>
                  <a:txBody>
                    <a:bodyPr/>
                    <a:lstStyle/>
                    <a:p>
                      <a:r>
                        <a:rPr lang="en-US" sz="1600" dirty="0"/>
                        <a:t>Path - Required</a:t>
                      </a:r>
                    </a:p>
                  </a:txBody>
                  <a:tcPr/>
                </a:tc>
                <a:tc>
                  <a:txBody>
                    <a:bodyPr/>
                    <a:lstStyle/>
                    <a:p>
                      <a:r>
                        <a:rPr lang="en-US" sz="1600" dirty="0"/>
                        <a:t>Path - Elective</a:t>
                      </a:r>
                    </a:p>
                  </a:txBody>
                  <a:tcPr/>
                </a:tc>
                <a:extLst>
                  <a:ext uri="{0D108BD9-81ED-4DB2-BD59-A6C34878D82A}">
                    <a16:rowId xmlns:a16="http://schemas.microsoft.com/office/drawing/2014/main" val="2520771722"/>
                  </a:ext>
                </a:extLst>
              </a:tr>
              <a:tr h="924270">
                <a:tc>
                  <a:txBody>
                    <a:bodyPr/>
                    <a:lstStyle/>
                    <a:p>
                      <a:r>
                        <a:rPr lang="en-US" sz="1600" dirty="0"/>
                        <a:t>Vocal Variety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dk1"/>
                          </a:solidFill>
                          <a:effectLst/>
                          <a:latin typeface="+mn-lt"/>
                          <a:ea typeface="+mn-ea"/>
                          <a:cs typeface="+mn-cs"/>
                        </a:rPr>
                        <a:t>Level 1 – Every 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dk1"/>
                          </a:solidFill>
                          <a:effectLst/>
                          <a:latin typeface="+mn-lt"/>
                          <a:ea typeface="+mn-ea"/>
                          <a:cs typeface="+mn-cs"/>
                        </a:rPr>
                        <a:t>Introduction to Vocal Variety and Body Language</a:t>
                      </a:r>
                      <a:endParaRPr lang="en-US" sz="1600" dirty="0"/>
                    </a:p>
                  </a:txBody>
                  <a:tcPr/>
                </a:tc>
                <a:tc>
                  <a:txBody>
                    <a:bodyPr/>
                    <a:lstStyle/>
                    <a:p>
                      <a:r>
                        <a:rPr lang="en-US" sz="1600" dirty="0"/>
                        <a:t>Level 3 – Every path</a:t>
                      </a:r>
                    </a:p>
                    <a:p>
                      <a:r>
                        <a:rPr lang="en-US" sz="1600" dirty="0"/>
                        <a:t>Understanding Vocal Variety</a:t>
                      </a:r>
                    </a:p>
                  </a:txBody>
                  <a:tcPr/>
                </a:tc>
                <a:extLst>
                  <a:ext uri="{0D108BD9-81ED-4DB2-BD59-A6C34878D82A}">
                    <a16:rowId xmlns:a16="http://schemas.microsoft.com/office/drawing/2014/main" val="1756374282"/>
                  </a:ext>
                </a:extLst>
              </a:tr>
              <a:tr h="654691">
                <a:tc>
                  <a:txBody>
                    <a:bodyPr/>
                    <a:lstStyle/>
                    <a:p>
                      <a:r>
                        <a:rPr lang="en-US" sz="1600" dirty="0"/>
                        <a:t>Research Your Topic</a:t>
                      </a:r>
                    </a:p>
                  </a:txBody>
                  <a:tcPr/>
                </a:tc>
                <a:tc>
                  <a:txBody>
                    <a:bodyPr/>
                    <a:lstStyle/>
                    <a:p>
                      <a:endParaRPr lang="en-US" sz="1600" dirty="0"/>
                    </a:p>
                  </a:txBody>
                  <a:tcPr/>
                </a:tc>
                <a:tc>
                  <a:txBody>
                    <a:bodyPr/>
                    <a:lstStyle/>
                    <a:p>
                      <a:r>
                        <a:rPr lang="en-US" sz="1600" dirty="0"/>
                        <a:t>Level 3 – Every path</a:t>
                      </a:r>
                    </a:p>
                    <a:p>
                      <a:r>
                        <a:rPr lang="en-US" sz="1600" dirty="0"/>
                        <a:t>Researching and Presenting</a:t>
                      </a:r>
                    </a:p>
                  </a:txBody>
                  <a:tcPr/>
                </a:tc>
                <a:extLst>
                  <a:ext uri="{0D108BD9-81ED-4DB2-BD59-A6C34878D82A}">
                    <a16:rowId xmlns:a16="http://schemas.microsoft.com/office/drawing/2014/main" val="783982171"/>
                  </a:ext>
                </a:extLst>
              </a:tr>
              <a:tr h="924270">
                <a:tc>
                  <a:txBody>
                    <a:bodyPr/>
                    <a:lstStyle/>
                    <a:p>
                      <a:r>
                        <a:rPr lang="en-US" sz="1600" dirty="0"/>
                        <a:t>Get Comfortable with Visual Aids</a:t>
                      </a:r>
                    </a:p>
                  </a:txBody>
                  <a:tcPr/>
                </a:tc>
                <a:tc>
                  <a:txBody>
                    <a:bodyPr/>
                    <a:lstStyle/>
                    <a:p>
                      <a:endParaRPr lang="en-US" sz="1600" dirty="0"/>
                    </a:p>
                  </a:txBody>
                  <a:tcPr/>
                </a:tc>
                <a:tc>
                  <a:txBody>
                    <a:bodyPr/>
                    <a:lstStyle/>
                    <a:p>
                      <a:r>
                        <a:rPr lang="en-US" sz="1600" dirty="0"/>
                        <a:t>Level 3 - Every path</a:t>
                      </a:r>
                    </a:p>
                    <a:p>
                      <a:r>
                        <a:rPr lang="en-US" sz="1600" dirty="0"/>
                        <a:t>Using Presentation Software</a:t>
                      </a:r>
                    </a:p>
                    <a:p>
                      <a:r>
                        <a:rPr lang="en-US" sz="1600" dirty="0"/>
                        <a:t>Creating Effective Visual Aids</a:t>
                      </a:r>
                    </a:p>
                  </a:txBody>
                  <a:tcPr/>
                </a:tc>
                <a:extLst>
                  <a:ext uri="{0D108BD9-81ED-4DB2-BD59-A6C34878D82A}">
                    <a16:rowId xmlns:a16="http://schemas.microsoft.com/office/drawing/2014/main" val="2674129564"/>
                  </a:ext>
                </a:extLst>
              </a:tr>
              <a:tr h="654691">
                <a:tc>
                  <a:txBody>
                    <a:bodyPr/>
                    <a:lstStyle/>
                    <a:p>
                      <a:r>
                        <a:rPr lang="en-US" sz="1600" dirty="0"/>
                        <a:t>Persuade with Power</a:t>
                      </a:r>
                    </a:p>
                  </a:txBody>
                  <a:tcPr/>
                </a:tc>
                <a:tc>
                  <a:txBody>
                    <a:bodyPr/>
                    <a:lstStyle/>
                    <a:p>
                      <a:r>
                        <a:rPr lang="en-US" sz="1600" dirty="0"/>
                        <a:t>Level 3 – Presentation Mastery</a:t>
                      </a:r>
                    </a:p>
                    <a:p>
                      <a:r>
                        <a:rPr lang="en-US" sz="1600" dirty="0"/>
                        <a:t>Persuasive Speaking</a:t>
                      </a:r>
                    </a:p>
                  </a:txBody>
                  <a:tcPr/>
                </a:tc>
                <a:tc>
                  <a:txBody>
                    <a:bodyPr/>
                    <a:lstStyle/>
                    <a:p>
                      <a:endParaRPr lang="en-US" sz="1600" dirty="0"/>
                    </a:p>
                  </a:txBody>
                  <a:tcPr/>
                </a:tc>
                <a:extLst>
                  <a:ext uri="{0D108BD9-81ED-4DB2-BD59-A6C34878D82A}">
                    <a16:rowId xmlns:a16="http://schemas.microsoft.com/office/drawing/2014/main" val="1702885173"/>
                  </a:ext>
                </a:extLst>
              </a:tr>
              <a:tr h="654691">
                <a:tc>
                  <a:txBody>
                    <a:bodyPr/>
                    <a:lstStyle/>
                    <a:p>
                      <a:r>
                        <a:rPr lang="en-US" sz="1600" dirty="0"/>
                        <a:t>Inspire Your Audience</a:t>
                      </a:r>
                    </a:p>
                  </a:txBody>
                  <a:tcPr/>
                </a:tc>
                <a:tc>
                  <a:txBody>
                    <a:bodyPr/>
                    <a:lstStyle/>
                    <a:p>
                      <a:endParaRPr lang="en-US" sz="1600" dirty="0"/>
                    </a:p>
                  </a:txBody>
                  <a:tcPr/>
                </a:tc>
                <a:tc>
                  <a:txBody>
                    <a:bodyPr/>
                    <a:lstStyle/>
                    <a:p>
                      <a:r>
                        <a:rPr lang="en-US" sz="1600" dirty="0"/>
                        <a:t>Level 3 – Every path</a:t>
                      </a:r>
                    </a:p>
                    <a:p>
                      <a:r>
                        <a:rPr lang="en-US" sz="1600" dirty="0"/>
                        <a:t>Inspire Your Audience</a:t>
                      </a:r>
                    </a:p>
                  </a:txBody>
                  <a:tcPr/>
                </a:tc>
                <a:extLst>
                  <a:ext uri="{0D108BD9-81ED-4DB2-BD59-A6C34878D82A}">
                    <a16:rowId xmlns:a16="http://schemas.microsoft.com/office/drawing/2014/main" val="3387118899"/>
                  </a:ext>
                </a:extLst>
              </a:tr>
            </a:tbl>
          </a:graphicData>
        </a:graphic>
      </p:graphicFrame>
    </p:spTree>
    <p:extLst>
      <p:ext uri="{BB962C8B-B14F-4D97-AF65-F5344CB8AC3E}">
        <p14:creationId xmlns:p14="http://schemas.microsoft.com/office/powerpoint/2010/main" val="63457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66868-292D-CB28-9343-6732F63902A2}"/>
              </a:ext>
            </a:extLst>
          </p:cNvPr>
          <p:cNvSpPr>
            <a:spLocks noGrp="1"/>
          </p:cNvSpPr>
          <p:nvPr>
            <p:ph idx="1"/>
          </p:nvPr>
        </p:nvSpPr>
        <p:spPr>
          <a:xfrm>
            <a:off x="272316" y="2142797"/>
            <a:ext cx="11647367" cy="2543958"/>
          </a:xfrm>
        </p:spPr>
        <p:txBody>
          <a:bodyPr>
            <a:normAutofit/>
          </a:bodyPr>
          <a:lstStyle/>
          <a:p>
            <a:pPr marL="0" indent="0" algn="ctr">
              <a:buNone/>
            </a:pPr>
            <a:r>
              <a:rPr lang="en-US" sz="13800" dirty="0">
                <a:solidFill>
                  <a:schemeClr val="accent4"/>
                </a:solidFill>
              </a:rPr>
              <a:t>Q &amp; A</a:t>
            </a:r>
          </a:p>
        </p:txBody>
      </p:sp>
    </p:spTree>
    <p:extLst>
      <p:ext uri="{BB962C8B-B14F-4D97-AF65-F5344CB8AC3E}">
        <p14:creationId xmlns:p14="http://schemas.microsoft.com/office/powerpoint/2010/main" val="262883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p:txBody>
          <a:bodyPr/>
          <a:lstStyle/>
          <a:p>
            <a:r>
              <a:rPr lang="en-US" dirty="0">
                <a:solidFill>
                  <a:schemeClr val="accent4"/>
                </a:solidFill>
              </a:rPr>
              <a:t>Agenda</a:t>
            </a:r>
          </a:p>
        </p:txBody>
      </p:sp>
      <p:sp>
        <p:nvSpPr>
          <p:cNvPr id="3" name="Content Placeholder 2">
            <a:extLst>
              <a:ext uri="{FF2B5EF4-FFF2-40B4-BE49-F238E27FC236}">
                <a16:creationId xmlns:a16="http://schemas.microsoft.com/office/drawing/2014/main" id="{BD33F1CF-F1A5-F949-9F29-7FA1D86DCF73}"/>
              </a:ext>
            </a:extLst>
          </p:cNvPr>
          <p:cNvSpPr>
            <a:spLocks noGrp="1"/>
          </p:cNvSpPr>
          <p:nvPr>
            <p:ph sz="half" idx="1"/>
          </p:nvPr>
        </p:nvSpPr>
        <p:spPr>
          <a:xfrm>
            <a:off x="277934" y="1535081"/>
            <a:ext cx="9577266" cy="4332319"/>
          </a:xfrm>
        </p:spPr>
        <p:txBody>
          <a:bodyPr/>
          <a:lstStyle/>
          <a:p>
            <a:r>
              <a:rPr lang="en-US" dirty="0"/>
              <a:t>How to Apply Real Life Situations to Speech Projects</a:t>
            </a:r>
          </a:p>
          <a:p>
            <a:endParaRPr lang="en-US" dirty="0"/>
          </a:p>
          <a:p>
            <a:r>
              <a:rPr lang="en-US" dirty="0"/>
              <a:t>How to Get The Most Out of Your Path</a:t>
            </a:r>
          </a:p>
          <a:p>
            <a:endParaRPr lang="en-US" dirty="0"/>
          </a:p>
          <a:p>
            <a:r>
              <a:rPr lang="en-US" dirty="0"/>
              <a:t>Where’s the CC?</a:t>
            </a:r>
          </a:p>
          <a:p>
            <a:endParaRPr lang="en-US" dirty="0"/>
          </a:p>
          <a:p>
            <a:r>
              <a:rPr lang="en-US" dirty="0"/>
              <a:t>Q&amp;A</a:t>
            </a:r>
          </a:p>
        </p:txBody>
      </p:sp>
    </p:spTree>
    <p:extLst>
      <p:ext uri="{BB962C8B-B14F-4D97-AF65-F5344CB8AC3E}">
        <p14:creationId xmlns:p14="http://schemas.microsoft.com/office/powerpoint/2010/main" val="383773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547F-2DF2-579B-02E4-D2F99F057B9E}"/>
              </a:ext>
            </a:extLst>
          </p:cNvPr>
          <p:cNvSpPr>
            <a:spLocks noGrp="1"/>
          </p:cNvSpPr>
          <p:nvPr>
            <p:ph type="ctrTitle"/>
          </p:nvPr>
        </p:nvSpPr>
        <p:spPr>
          <a:xfrm>
            <a:off x="1524000" y="1752600"/>
            <a:ext cx="9144000" cy="2481836"/>
          </a:xfrm>
        </p:spPr>
        <p:txBody>
          <a:bodyPr>
            <a:normAutofit fontScale="90000"/>
          </a:bodyPr>
          <a:lstStyle/>
          <a:p>
            <a:r>
              <a:rPr lang="en-US" dirty="0">
                <a:solidFill>
                  <a:schemeClr val="accent4"/>
                </a:solidFill>
              </a:rPr>
              <a:t>How to Apply Real Life Situations to Speech Projects</a:t>
            </a:r>
            <a:br>
              <a:rPr lang="en-US" dirty="0">
                <a:solidFill>
                  <a:schemeClr val="accent4"/>
                </a:solidFill>
              </a:rPr>
            </a:br>
            <a:endParaRPr lang="en-US" dirty="0"/>
          </a:p>
        </p:txBody>
      </p:sp>
    </p:spTree>
    <p:extLst>
      <p:ext uri="{BB962C8B-B14F-4D97-AF65-F5344CB8AC3E}">
        <p14:creationId xmlns:p14="http://schemas.microsoft.com/office/powerpoint/2010/main" val="376114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7288-CD8B-884F-9B66-DF977C11DA31}"/>
              </a:ext>
            </a:extLst>
          </p:cNvPr>
          <p:cNvSpPr>
            <a:spLocks noGrp="1"/>
          </p:cNvSpPr>
          <p:nvPr>
            <p:ph type="title"/>
          </p:nvPr>
        </p:nvSpPr>
        <p:spPr/>
        <p:txBody>
          <a:bodyPr/>
          <a:lstStyle/>
          <a:p>
            <a:r>
              <a:rPr lang="en-US" dirty="0">
                <a:solidFill>
                  <a:schemeClr val="accent4"/>
                </a:solidFill>
              </a:rPr>
              <a:t>Real Life Situations</a:t>
            </a:r>
          </a:p>
        </p:txBody>
      </p:sp>
      <p:sp>
        <p:nvSpPr>
          <p:cNvPr id="4" name="TextBox 3">
            <a:extLst>
              <a:ext uri="{FF2B5EF4-FFF2-40B4-BE49-F238E27FC236}">
                <a16:creationId xmlns:a16="http://schemas.microsoft.com/office/drawing/2014/main" id="{3966CB90-D8E6-94CE-23FC-1CADCA489D6B}"/>
              </a:ext>
            </a:extLst>
          </p:cNvPr>
          <p:cNvSpPr txBox="1"/>
          <p:nvPr/>
        </p:nvSpPr>
        <p:spPr>
          <a:xfrm>
            <a:off x="1851313" y="1679156"/>
            <a:ext cx="8489374" cy="646331"/>
          </a:xfrm>
          <a:prstGeom prst="rect">
            <a:avLst/>
          </a:prstGeom>
          <a:noFill/>
        </p:spPr>
        <p:txBody>
          <a:bodyPr wrap="square" rtlCol="0">
            <a:spAutoFit/>
          </a:bodyPr>
          <a:lstStyle/>
          <a:p>
            <a:r>
              <a:rPr lang="en-US" dirty="0"/>
              <a:t>…are REAL			</a:t>
            </a:r>
          </a:p>
          <a:p>
            <a:endParaRPr lang="en-US" dirty="0"/>
          </a:p>
        </p:txBody>
      </p:sp>
      <p:sp>
        <p:nvSpPr>
          <p:cNvPr id="5" name="TextBox 4">
            <a:extLst>
              <a:ext uri="{FF2B5EF4-FFF2-40B4-BE49-F238E27FC236}">
                <a16:creationId xmlns:a16="http://schemas.microsoft.com/office/drawing/2014/main" id="{0A07EEF0-E909-C83B-6BF1-E412D2BA9930}"/>
              </a:ext>
            </a:extLst>
          </p:cNvPr>
          <p:cNvSpPr txBox="1"/>
          <p:nvPr/>
        </p:nvSpPr>
        <p:spPr>
          <a:xfrm>
            <a:off x="1851313" y="1908463"/>
            <a:ext cx="8489374" cy="923330"/>
          </a:xfrm>
          <a:prstGeom prst="rect">
            <a:avLst/>
          </a:prstGeom>
          <a:noFill/>
        </p:spPr>
        <p:txBody>
          <a:bodyPr wrap="square" rtlCol="0">
            <a:spAutoFit/>
          </a:bodyPr>
          <a:lstStyle/>
          <a:p>
            <a:endParaRPr lang="en-US" dirty="0"/>
          </a:p>
          <a:p>
            <a:r>
              <a:rPr lang="en-US" dirty="0"/>
              <a:t>	…are RELEVANT				</a:t>
            </a:r>
          </a:p>
          <a:p>
            <a:endParaRPr lang="en-US" dirty="0"/>
          </a:p>
        </p:txBody>
      </p:sp>
      <p:sp>
        <p:nvSpPr>
          <p:cNvPr id="6" name="TextBox 5">
            <a:extLst>
              <a:ext uri="{FF2B5EF4-FFF2-40B4-BE49-F238E27FC236}">
                <a16:creationId xmlns:a16="http://schemas.microsoft.com/office/drawing/2014/main" id="{01542E20-528E-D8DC-F752-7350FB051E99}"/>
              </a:ext>
            </a:extLst>
          </p:cNvPr>
          <p:cNvSpPr txBox="1"/>
          <p:nvPr/>
        </p:nvSpPr>
        <p:spPr>
          <a:xfrm>
            <a:off x="1899805" y="2519025"/>
            <a:ext cx="8489374" cy="646331"/>
          </a:xfrm>
          <a:prstGeom prst="rect">
            <a:avLst/>
          </a:prstGeom>
          <a:noFill/>
        </p:spPr>
        <p:txBody>
          <a:bodyPr wrap="square" rtlCol="0">
            <a:spAutoFit/>
          </a:bodyPr>
          <a:lstStyle/>
          <a:p>
            <a:endParaRPr lang="en-US" dirty="0"/>
          </a:p>
          <a:p>
            <a:r>
              <a:rPr lang="en-US" dirty="0"/>
              <a:t>	             …REQUIRE us to ask questions</a:t>
            </a:r>
          </a:p>
        </p:txBody>
      </p:sp>
      <p:sp>
        <p:nvSpPr>
          <p:cNvPr id="7" name="TextBox 6">
            <a:extLst>
              <a:ext uri="{FF2B5EF4-FFF2-40B4-BE49-F238E27FC236}">
                <a16:creationId xmlns:a16="http://schemas.microsoft.com/office/drawing/2014/main" id="{C7508F18-6814-3657-965D-3EEF157F4527}"/>
              </a:ext>
            </a:extLst>
          </p:cNvPr>
          <p:cNvSpPr txBox="1"/>
          <p:nvPr/>
        </p:nvSpPr>
        <p:spPr>
          <a:xfrm>
            <a:off x="1851313" y="2967335"/>
            <a:ext cx="8489374" cy="923330"/>
          </a:xfrm>
          <a:prstGeom prst="rect">
            <a:avLst/>
          </a:prstGeom>
          <a:noFill/>
        </p:spPr>
        <p:txBody>
          <a:bodyPr wrap="square" rtlCol="0">
            <a:spAutoFit/>
          </a:bodyPr>
          <a:lstStyle/>
          <a:p>
            <a:endParaRPr lang="en-US" dirty="0"/>
          </a:p>
          <a:p>
            <a:r>
              <a:rPr lang="en-US" dirty="0"/>
              <a:t>			…have a far-REACHING scope		</a:t>
            </a:r>
          </a:p>
          <a:p>
            <a:endParaRPr lang="en-US" dirty="0"/>
          </a:p>
        </p:txBody>
      </p:sp>
      <p:sp>
        <p:nvSpPr>
          <p:cNvPr id="8" name="TextBox 7">
            <a:extLst>
              <a:ext uri="{FF2B5EF4-FFF2-40B4-BE49-F238E27FC236}">
                <a16:creationId xmlns:a16="http://schemas.microsoft.com/office/drawing/2014/main" id="{4EE4BC6E-FB12-484C-8441-4729F10E314F}"/>
              </a:ext>
            </a:extLst>
          </p:cNvPr>
          <p:cNvSpPr txBox="1"/>
          <p:nvPr/>
        </p:nvSpPr>
        <p:spPr>
          <a:xfrm>
            <a:off x="1899805" y="3534921"/>
            <a:ext cx="8489374" cy="923330"/>
          </a:xfrm>
          <a:prstGeom prst="rect">
            <a:avLst/>
          </a:prstGeom>
          <a:noFill/>
        </p:spPr>
        <p:txBody>
          <a:bodyPr wrap="square" rtlCol="0">
            <a:spAutoFit/>
          </a:bodyPr>
          <a:lstStyle/>
          <a:p>
            <a:endParaRPr lang="en-US" dirty="0"/>
          </a:p>
          <a:p>
            <a:r>
              <a:rPr lang="en-US" dirty="0"/>
              <a:t>				…have a RELIABLE origin</a:t>
            </a:r>
          </a:p>
          <a:p>
            <a:r>
              <a:rPr lang="en-US" dirty="0"/>
              <a:t>		</a:t>
            </a:r>
          </a:p>
        </p:txBody>
      </p:sp>
      <p:sp>
        <p:nvSpPr>
          <p:cNvPr id="9" name="TextBox 8">
            <a:extLst>
              <a:ext uri="{FF2B5EF4-FFF2-40B4-BE49-F238E27FC236}">
                <a16:creationId xmlns:a16="http://schemas.microsoft.com/office/drawing/2014/main" id="{CC3493B7-628D-0707-3AFD-62B30793BF05}"/>
              </a:ext>
            </a:extLst>
          </p:cNvPr>
          <p:cNvSpPr txBox="1"/>
          <p:nvPr/>
        </p:nvSpPr>
        <p:spPr>
          <a:xfrm>
            <a:off x="1851313" y="4084203"/>
            <a:ext cx="8489374" cy="923330"/>
          </a:xfrm>
          <a:prstGeom prst="rect">
            <a:avLst/>
          </a:prstGeom>
          <a:noFill/>
        </p:spPr>
        <p:txBody>
          <a:bodyPr wrap="square" rtlCol="0">
            <a:spAutoFit/>
          </a:bodyPr>
          <a:lstStyle/>
          <a:p>
            <a:r>
              <a:rPr lang="en-US" dirty="0"/>
              <a:t>		</a:t>
            </a:r>
          </a:p>
          <a:p>
            <a:r>
              <a:rPr lang="en-US" dirty="0"/>
              <a:t>					…are RECENT			</a:t>
            </a:r>
          </a:p>
          <a:p>
            <a:endParaRPr lang="en-US" dirty="0"/>
          </a:p>
        </p:txBody>
      </p:sp>
      <p:sp>
        <p:nvSpPr>
          <p:cNvPr id="10" name="TextBox 9">
            <a:extLst>
              <a:ext uri="{FF2B5EF4-FFF2-40B4-BE49-F238E27FC236}">
                <a16:creationId xmlns:a16="http://schemas.microsoft.com/office/drawing/2014/main" id="{9B79199C-8F3C-C1DA-A658-54CA394A64B0}"/>
              </a:ext>
            </a:extLst>
          </p:cNvPr>
          <p:cNvSpPr txBox="1"/>
          <p:nvPr/>
        </p:nvSpPr>
        <p:spPr>
          <a:xfrm>
            <a:off x="1851313" y="4617652"/>
            <a:ext cx="8489374" cy="923330"/>
          </a:xfrm>
          <a:prstGeom prst="rect">
            <a:avLst/>
          </a:prstGeom>
          <a:noFill/>
        </p:spPr>
        <p:txBody>
          <a:bodyPr wrap="square" rtlCol="0">
            <a:spAutoFit/>
          </a:bodyPr>
          <a:lstStyle/>
          <a:p>
            <a:endParaRPr lang="en-US" dirty="0"/>
          </a:p>
          <a:p>
            <a:r>
              <a:rPr lang="en-US" dirty="0"/>
              <a:t>						…are RELATEABLE</a:t>
            </a:r>
          </a:p>
          <a:p>
            <a:endParaRPr lang="en-US" dirty="0"/>
          </a:p>
        </p:txBody>
      </p:sp>
    </p:spTree>
    <p:extLst>
      <p:ext uri="{BB962C8B-B14F-4D97-AF65-F5344CB8AC3E}">
        <p14:creationId xmlns:p14="http://schemas.microsoft.com/office/powerpoint/2010/main" val="38681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F4BA-B456-9E41-EAF1-01A416591065}"/>
              </a:ext>
            </a:extLst>
          </p:cNvPr>
          <p:cNvSpPr>
            <a:spLocks noGrp="1"/>
          </p:cNvSpPr>
          <p:nvPr>
            <p:ph type="title"/>
          </p:nvPr>
        </p:nvSpPr>
        <p:spPr/>
        <p:txBody>
          <a:bodyPr/>
          <a:lstStyle/>
          <a:p>
            <a:r>
              <a:rPr lang="en-US" dirty="0">
                <a:solidFill>
                  <a:schemeClr val="accent4"/>
                </a:solidFill>
              </a:rPr>
              <a:t>Life Happens – Share Your Stories</a:t>
            </a:r>
          </a:p>
        </p:txBody>
      </p:sp>
      <p:pic>
        <p:nvPicPr>
          <p:cNvPr id="1026" name="Picture 2" descr="Beyond the Index: Ideological Diversity and Community Conversations - SM  Mirror">
            <a:extLst>
              <a:ext uri="{FF2B5EF4-FFF2-40B4-BE49-F238E27FC236}">
                <a16:creationId xmlns:a16="http://schemas.microsoft.com/office/drawing/2014/main" id="{FEE047D7-AE9C-942C-9D7C-7D1E3EFA2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865" y="3741675"/>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mily Members: Names Of Members Of The Family In English For Kids">
            <a:extLst>
              <a:ext uri="{FF2B5EF4-FFF2-40B4-BE49-F238E27FC236}">
                <a16:creationId xmlns:a16="http://schemas.microsoft.com/office/drawing/2014/main" id="{1984700C-1092-D123-3F4C-575652948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64" y="1250559"/>
            <a:ext cx="3454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 Exploration Assignment – Career Connections | Texas Woman's  University">
            <a:extLst>
              <a:ext uri="{FF2B5EF4-FFF2-40B4-BE49-F238E27FC236}">
                <a16:creationId xmlns:a16="http://schemas.microsoft.com/office/drawing/2014/main" id="{7F89ACCE-137F-2AD3-E029-C063BF045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127" y="1250559"/>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urch Building Stock Illustrations – 59,841 Church Building Stock  Illustrations, Vectors &amp; Clipart - Dreamstime">
            <a:extLst>
              <a:ext uri="{FF2B5EF4-FFF2-40B4-BE49-F238E27FC236}">
                <a16:creationId xmlns:a16="http://schemas.microsoft.com/office/drawing/2014/main" id="{10304037-9B83-4F1E-EFCD-502A9349E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4636" y="348859"/>
            <a:ext cx="2489200" cy="3263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0 Hobbies You Can Turn Into a Remote Side Job | FlexJobs">
            <a:extLst>
              <a:ext uri="{FF2B5EF4-FFF2-40B4-BE49-F238E27FC236}">
                <a16:creationId xmlns:a16="http://schemas.microsoft.com/office/drawing/2014/main" id="{FC6A250B-8CD6-1F97-EDDD-F7C908BF4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900" y="3880221"/>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2226-4B0B-A57D-5E05-C4C084063AEB}"/>
              </a:ext>
            </a:extLst>
          </p:cNvPr>
          <p:cNvSpPr>
            <a:spLocks noGrp="1"/>
          </p:cNvSpPr>
          <p:nvPr>
            <p:ph type="title"/>
          </p:nvPr>
        </p:nvSpPr>
        <p:spPr/>
        <p:txBody>
          <a:bodyPr/>
          <a:lstStyle/>
          <a:p>
            <a:r>
              <a:rPr lang="en-US" dirty="0">
                <a:solidFill>
                  <a:schemeClr val="accent4"/>
                </a:solidFill>
              </a:rPr>
              <a:t>Family</a:t>
            </a:r>
          </a:p>
        </p:txBody>
      </p:sp>
      <p:sp>
        <p:nvSpPr>
          <p:cNvPr id="3" name="Content Placeholder 2">
            <a:extLst>
              <a:ext uri="{FF2B5EF4-FFF2-40B4-BE49-F238E27FC236}">
                <a16:creationId xmlns:a16="http://schemas.microsoft.com/office/drawing/2014/main" id="{FABEF136-D13F-28C2-1906-DE55E98EBFEB}"/>
              </a:ext>
            </a:extLst>
          </p:cNvPr>
          <p:cNvSpPr>
            <a:spLocks noGrp="1"/>
          </p:cNvSpPr>
          <p:nvPr>
            <p:ph idx="1"/>
          </p:nvPr>
        </p:nvSpPr>
        <p:spPr/>
        <p:txBody>
          <a:bodyPr>
            <a:normAutofit/>
          </a:bodyPr>
          <a:lstStyle/>
          <a:p>
            <a:r>
              <a:rPr lang="en-US" dirty="0"/>
              <a:t>Understanding Conflict Resolution</a:t>
            </a:r>
          </a:p>
          <a:p>
            <a:endParaRPr lang="en-US" dirty="0"/>
          </a:p>
          <a:p>
            <a:endParaRPr lang="en-US" dirty="0"/>
          </a:p>
          <a:p>
            <a:r>
              <a:rPr lang="en-US" dirty="0"/>
              <a:t>Social Speeches</a:t>
            </a:r>
          </a:p>
          <a:p>
            <a:endParaRPr lang="en-US" dirty="0"/>
          </a:p>
          <a:p>
            <a:endParaRPr lang="en-US" dirty="0"/>
          </a:p>
          <a:p>
            <a:r>
              <a:rPr lang="en-US" dirty="0"/>
              <a:t>Negotiating the Best Outcome</a:t>
            </a:r>
          </a:p>
        </p:txBody>
      </p:sp>
    </p:spTree>
    <p:extLst>
      <p:ext uri="{BB962C8B-B14F-4D97-AF65-F5344CB8AC3E}">
        <p14:creationId xmlns:p14="http://schemas.microsoft.com/office/powerpoint/2010/main" val="143651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641-192F-3185-0048-95C6FBAC836F}"/>
              </a:ext>
            </a:extLst>
          </p:cNvPr>
          <p:cNvSpPr>
            <a:spLocks noGrp="1"/>
          </p:cNvSpPr>
          <p:nvPr>
            <p:ph type="title"/>
          </p:nvPr>
        </p:nvSpPr>
        <p:spPr/>
        <p:txBody>
          <a:bodyPr/>
          <a:lstStyle/>
          <a:p>
            <a:r>
              <a:rPr lang="en-US" dirty="0">
                <a:solidFill>
                  <a:schemeClr val="accent4"/>
                </a:solidFill>
              </a:rPr>
              <a:t>Community</a:t>
            </a:r>
          </a:p>
        </p:txBody>
      </p:sp>
      <p:sp>
        <p:nvSpPr>
          <p:cNvPr id="3" name="Content Placeholder 2">
            <a:extLst>
              <a:ext uri="{FF2B5EF4-FFF2-40B4-BE49-F238E27FC236}">
                <a16:creationId xmlns:a16="http://schemas.microsoft.com/office/drawing/2014/main" id="{323709CF-BEFF-E332-E36E-60E663C88996}"/>
              </a:ext>
            </a:extLst>
          </p:cNvPr>
          <p:cNvSpPr>
            <a:spLocks noGrp="1"/>
          </p:cNvSpPr>
          <p:nvPr>
            <p:ph idx="1"/>
          </p:nvPr>
        </p:nvSpPr>
        <p:spPr/>
        <p:txBody>
          <a:bodyPr>
            <a:normAutofit/>
          </a:bodyPr>
          <a:lstStyle/>
          <a:p>
            <a:r>
              <a:rPr lang="en-US" dirty="0"/>
              <a:t>Reaching Consensus</a:t>
            </a:r>
          </a:p>
          <a:p>
            <a:endParaRPr lang="en-US" dirty="0"/>
          </a:p>
          <a:p>
            <a:endParaRPr lang="en-US" dirty="0"/>
          </a:p>
          <a:p>
            <a:r>
              <a:rPr lang="en-US" dirty="0"/>
              <a:t>Make Connections Through Networking</a:t>
            </a:r>
          </a:p>
          <a:p>
            <a:endParaRPr lang="en-US" dirty="0"/>
          </a:p>
          <a:p>
            <a:endParaRPr lang="en-US" dirty="0"/>
          </a:p>
          <a:p>
            <a:r>
              <a:rPr lang="en-US" dirty="0"/>
              <a:t>Manage Projects Successfully</a:t>
            </a:r>
          </a:p>
        </p:txBody>
      </p:sp>
    </p:spTree>
    <p:extLst>
      <p:ext uri="{BB962C8B-B14F-4D97-AF65-F5344CB8AC3E}">
        <p14:creationId xmlns:p14="http://schemas.microsoft.com/office/powerpoint/2010/main" val="239181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B67D-F0D9-F13E-A517-86F3901024A5}"/>
              </a:ext>
            </a:extLst>
          </p:cNvPr>
          <p:cNvSpPr>
            <a:spLocks noGrp="1"/>
          </p:cNvSpPr>
          <p:nvPr>
            <p:ph type="title"/>
          </p:nvPr>
        </p:nvSpPr>
        <p:spPr/>
        <p:txBody>
          <a:bodyPr/>
          <a:lstStyle/>
          <a:p>
            <a:r>
              <a:rPr lang="en-US" dirty="0">
                <a:solidFill>
                  <a:schemeClr val="accent4"/>
                </a:solidFill>
              </a:rPr>
              <a:t>Career</a:t>
            </a:r>
          </a:p>
        </p:txBody>
      </p:sp>
      <p:sp>
        <p:nvSpPr>
          <p:cNvPr id="3" name="Content Placeholder 2">
            <a:extLst>
              <a:ext uri="{FF2B5EF4-FFF2-40B4-BE49-F238E27FC236}">
                <a16:creationId xmlns:a16="http://schemas.microsoft.com/office/drawing/2014/main" id="{18E3377E-4941-F497-0F64-05A37ED47073}"/>
              </a:ext>
            </a:extLst>
          </p:cNvPr>
          <p:cNvSpPr>
            <a:spLocks noGrp="1"/>
          </p:cNvSpPr>
          <p:nvPr>
            <p:ph idx="1"/>
          </p:nvPr>
        </p:nvSpPr>
        <p:spPr/>
        <p:txBody>
          <a:bodyPr>
            <a:normAutofit/>
          </a:bodyPr>
          <a:lstStyle/>
          <a:p>
            <a:r>
              <a:rPr lang="en-US" dirty="0"/>
              <a:t>Manage Change</a:t>
            </a:r>
          </a:p>
          <a:p>
            <a:endParaRPr lang="en-US" dirty="0"/>
          </a:p>
          <a:p>
            <a:endParaRPr lang="en-US" dirty="0"/>
          </a:p>
          <a:p>
            <a:r>
              <a:rPr lang="en-US" dirty="0"/>
              <a:t>Improvement Through Positive Coaching</a:t>
            </a:r>
          </a:p>
          <a:p>
            <a:endParaRPr lang="en-US" dirty="0"/>
          </a:p>
          <a:p>
            <a:endParaRPr lang="en-US" dirty="0"/>
          </a:p>
          <a:p>
            <a:r>
              <a:rPr lang="en-US" dirty="0"/>
              <a:t>Prepare for an Interview</a:t>
            </a:r>
          </a:p>
        </p:txBody>
      </p:sp>
    </p:spTree>
    <p:extLst>
      <p:ext uri="{BB962C8B-B14F-4D97-AF65-F5344CB8AC3E}">
        <p14:creationId xmlns:p14="http://schemas.microsoft.com/office/powerpoint/2010/main" val="336536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00C-3D37-E90C-5F1C-64BE15D28D9C}"/>
              </a:ext>
            </a:extLst>
          </p:cNvPr>
          <p:cNvSpPr>
            <a:spLocks noGrp="1"/>
          </p:cNvSpPr>
          <p:nvPr>
            <p:ph type="title"/>
          </p:nvPr>
        </p:nvSpPr>
        <p:spPr/>
        <p:txBody>
          <a:bodyPr/>
          <a:lstStyle/>
          <a:p>
            <a:r>
              <a:rPr lang="en-US" dirty="0">
                <a:solidFill>
                  <a:schemeClr val="accent4"/>
                </a:solidFill>
              </a:rPr>
              <a:t>Hobbies</a:t>
            </a:r>
          </a:p>
        </p:txBody>
      </p:sp>
      <p:sp>
        <p:nvSpPr>
          <p:cNvPr id="3" name="Content Placeholder 2">
            <a:extLst>
              <a:ext uri="{FF2B5EF4-FFF2-40B4-BE49-F238E27FC236}">
                <a16:creationId xmlns:a16="http://schemas.microsoft.com/office/drawing/2014/main" id="{E9ADDCEE-BA31-E805-7AA8-AEBE4B6B94A8}"/>
              </a:ext>
            </a:extLst>
          </p:cNvPr>
          <p:cNvSpPr>
            <a:spLocks noGrp="1"/>
          </p:cNvSpPr>
          <p:nvPr>
            <p:ph idx="1"/>
          </p:nvPr>
        </p:nvSpPr>
        <p:spPr/>
        <p:txBody>
          <a:bodyPr>
            <a:normAutofit/>
          </a:bodyPr>
          <a:lstStyle/>
          <a:p>
            <a:r>
              <a:rPr lang="en-US" dirty="0"/>
              <a:t>Connect with Your Audience</a:t>
            </a:r>
          </a:p>
          <a:p>
            <a:endParaRPr lang="en-US" dirty="0"/>
          </a:p>
          <a:p>
            <a:endParaRPr lang="en-US" dirty="0"/>
          </a:p>
          <a:p>
            <a:r>
              <a:rPr lang="en-US" dirty="0"/>
              <a:t>Using Descriptive Language</a:t>
            </a:r>
          </a:p>
          <a:p>
            <a:endParaRPr lang="en-US" dirty="0"/>
          </a:p>
          <a:p>
            <a:endParaRPr lang="en-US" dirty="0"/>
          </a:p>
          <a:p>
            <a:r>
              <a:rPr lang="en-US" dirty="0"/>
              <a:t>Create a Podcast</a:t>
            </a:r>
          </a:p>
          <a:p>
            <a:endParaRPr lang="en-US" dirty="0"/>
          </a:p>
        </p:txBody>
      </p:sp>
    </p:spTree>
    <p:extLst>
      <p:ext uri="{BB962C8B-B14F-4D97-AF65-F5344CB8AC3E}">
        <p14:creationId xmlns:p14="http://schemas.microsoft.com/office/powerpoint/2010/main" val="2957081370"/>
      </p:ext>
    </p:extLst>
  </p:cSld>
  <p:clrMapOvr>
    <a:masterClrMapping/>
  </p:clrMapOvr>
</p:sld>
</file>

<file path=ppt/theme/theme1.xml><?xml version="1.0" encoding="utf-8"?>
<a:theme xmlns:a="http://schemas.openxmlformats.org/drawingml/2006/main" name="Toastmasters Theme Light Mode">
  <a:themeElements>
    <a:clrScheme name="Toastmasters Burgundy">
      <a:dk1>
        <a:srgbClr val="333333"/>
      </a:dk1>
      <a:lt1>
        <a:srgbClr val="FFFFFF"/>
      </a:lt1>
      <a:dk2>
        <a:srgbClr val="012838"/>
      </a:dk2>
      <a:lt2>
        <a:srgbClr val="F5F5F5"/>
      </a:lt2>
      <a:accent1>
        <a:srgbClr val="DBBFBC"/>
      </a:accent1>
      <a:accent2>
        <a:srgbClr val="C08D8C"/>
      </a:accent2>
      <a:accent3>
        <a:srgbClr val="A66164"/>
      </a:accent3>
      <a:accent4>
        <a:srgbClr val="8D3B44"/>
      </a:accent4>
      <a:accent5>
        <a:srgbClr val="772432"/>
      </a:accent5>
      <a:accent6>
        <a:srgbClr val="5C1F28"/>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B-PowerpointTemplate16X9" id="{D6E516C8-433E-B34F-8F17-EA4093544C89}" vid="{2FD3C68A-B85D-7445-B479-82285DB19822}"/>
    </a:ext>
  </a:extLst>
</a:theme>
</file>

<file path=ppt/theme/theme2.xml><?xml version="1.0" encoding="utf-8"?>
<a:theme xmlns:a="http://schemas.openxmlformats.org/drawingml/2006/main" name="Toastmasters Theme Dark Mode">
  <a:themeElements>
    <a:clrScheme name="Toastmasters Burgundy">
      <a:dk1>
        <a:srgbClr val="333333"/>
      </a:dk1>
      <a:lt1>
        <a:srgbClr val="FFFFFF"/>
      </a:lt1>
      <a:dk2>
        <a:srgbClr val="012838"/>
      </a:dk2>
      <a:lt2>
        <a:srgbClr val="F5F5F5"/>
      </a:lt2>
      <a:accent1>
        <a:srgbClr val="DBBFBC"/>
      </a:accent1>
      <a:accent2>
        <a:srgbClr val="C08D8C"/>
      </a:accent2>
      <a:accent3>
        <a:srgbClr val="A66164"/>
      </a:accent3>
      <a:accent4>
        <a:srgbClr val="8D3B44"/>
      </a:accent4>
      <a:accent5>
        <a:srgbClr val="772432"/>
      </a:accent5>
      <a:accent6>
        <a:srgbClr val="5C1F28"/>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B-PowerpointTemplate16X9" id="{D6E516C8-433E-B34F-8F17-EA4093544C89}" vid="{CECAD150-C7FB-834D-BAC7-7886955E70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Toastmasters Theme Light Mode</Template>
  <TotalTime>3001</TotalTime>
  <Words>786</Words>
  <Application>Microsoft Macintosh PowerPoint</Application>
  <PresentationFormat>Widescreen</PresentationFormat>
  <Paragraphs>174</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vt:lpstr>
      <vt:lpstr>Myriad Pro</vt:lpstr>
      <vt:lpstr>Myriad Pro Semibold</vt:lpstr>
      <vt:lpstr>Toastmasters Theme Light Mode</vt:lpstr>
      <vt:lpstr>Toastmasters Theme Dark Mode</vt:lpstr>
      <vt:lpstr>Making Pathways Work For You</vt:lpstr>
      <vt:lpstr>Agenda</vt:lpstr>
      <vt:lpstr>How to Apply Real Life Situations to Speech Projects </vt:lpstr>
      <vt:lpstr>Real Life Situations</vt:lpstr>
      <vt:lpstr>Life Happens – Share Your Stories</vt:lpstr>
      <vt:lpstr>Family</vt:lpstr>
      <vt:lpstr>Community</vt:lpstr>
      <vt:lpstr>Career</vt:lpstr>
      <vt:lpstr>Hobbies</vt:lpstr>
      <vt:lpstr>Church</vt:lpstr>
      <vt:lpstr>How to Get The Most  Out of Your Path</vt:lpstr>
      <vt:lpstr>Focus On Path Objectives</vt:lpstr>
      <vt:lpstr>Leadership Development</vt:lpstr>
      <vt:lpstr>Presentation Mastery</vt:lpstr>
      <vt:lpstr>Engaging Humor</vt:lpstr>
      <vt:lpstr>Where’s the CC?</vt:lpstr>
      <vt:lpstr>Finding the CC</vt:lpstr>
      <vt:lpstr>Finding the CC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Basics</dc:title>
  <dc:creator>Rebecca McGilton</dc:creator>
  <cp:lastModifiedBy>Becky McGilton</cp:lastModifiedBy>
  <cp:revision>11</cp:revision>
  <cp:lastPrinted>2023-10-10T22:58:18Z</cp:lastPrinted>
  <dcterms:created xsi:type="dcterms:W3CDTF">2022-07-12T22:00:24Z</dcterms:created>
  <dcterms:modified xsi:type="dcterms:W3CDTF">2023-10-10T23:53:30Z</dcterms:modified>
</cp:coreProperties>
</file>