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26"/>
  </p:notesMasterIdLst>
  <p:sldIdLst>
    <p:sldId id="256" r:id="rId3"/>
    <p:sldId id="283" r:id="rId4"/>
    <p:sldId id="317" r:id="rId5"/>
    <p:sldId id="265" r:id="rId6"/>
    <p:sldId id="315" r:id="rId7"/>
    <p:sldId id="267" r:id="rId8"/>
    <p:sldId id="305" r:id="rId9"/>
    <p:sldId id="303" r:id="rId10"/>
    <p:sldId id="318" r:id="rId11"/>
    <p:sldId id="314" r:id="rId12"/>
    <p:sldId id="319" r:id="rId13"/>
    <p:sldId id="312" r:id="rId14"/>
    <p:sldId id="304" r:id="rId15"/>
    <p:sldId id="307" r:id="rId16"/>
    <p:sldId id="308" r:id="rId17"/>
    <p:sldId id="313" r:id="rId18"/>
    <p:sldId id="306" r:id="rId19"/>
    <p:sldId id="320" r:id="rId20"/>
    <p:sldId id="309" r:id="rId21"/>
    <p:sldId id="310" r:id="rId22"/>
    <p:sldId id="321" r:id="rId23"/>
    <p:sldId id="311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5"/>
    <a:srgbClr val="004061"/>
    <a:srgbClr val="0B5879"/>
    <a:srgbClr val="497593"/>
    <a:srgbClr val="7B98B2"/>
    <a:srgbClr val="B3C3D3"/>
    <a:srgbClr val="772432"/>
    <a:srgbClr val="571D29"/>
    <a:srgbClr val="FEEE9F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70"/>
    <p:restoredTop sz="96327"/>
  </p:normalViewPr>
  <p:slideViewPr>
    <p:cSldViewPr snapToGrid="0" snapToObjects="1">
      <p:cViewPr varScale="1">
        <p:scale>
          <a:sx n="75" d="100"/>
          <a:sy n="75" d="100"/>
        </p:scale>
        <p:origin x="354" y="60"/>
      </p:cViewPr>
      <p:guideLst/>
    </p:cSldViewPr>
  </p:slideViewPr>
  <p:outlineViewPr>
    <p:cViewPr>
      <p:scale>
        <a:sx n="75" d="100"/>
        <a:sy n="75" d="100"/>
      </p:scale>
      <p:origin x="0" y="-6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6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C87F3A34-CF61-F141-93C0-6DE54B2DD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5DE73A33-9ADA-F148-B386-F315B6C1A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C90977C-C1E6-2A44-A097-EEB7FE586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00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7">
            <a:extLst>
              <a:ext uri="{FF2B5EF4-FFF2-40B4-BE49-F238E27FC236}">
                <a16:creationId xmlns:a16="http://schemas.microsoft.com/office/drawing/2014/main" id="{A288E18B-033E-A44C-8898-F37C4900E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3424F4-4D46-8844-8BFC-2705771EBE8F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86E8A4-D3AF-3F49-92B4-CD48A44E0F2A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08850D-4BB6-9B4A-BD38-F67B372135E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9EF5668-8784-CD4A-AF0C-FFDE6F7B74F6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C27FCFA8-EAEC-DB4C-BDE1-6A677569A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34E530-1F84-824F-A028-D69E97EA42DE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851D19-3558-8547-9B05-D02951E47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7F8834BB-4D10-FF47-A156-295BAAD92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70EED7-D367-6B4C-8EC7-CE97D0D7D12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398F2845-19C3-F84C-B7B0-4BF7D6320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FDE797-A237-A544-9EF3-41EEC6774AF5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4D89117C-793E-C74A-A3AD-0EA7A03CF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A3591F-A97B-7B4D-9589-E936596618B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117D0EBC-62DA-2C45-B1C5-72E96B55C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B6EBAA-75A6-C94A-8351-1846077E50F8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2255F16-6C98-FB4C-95ED-2853B815BA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908B2B50-7111-B348-AA9A-C1CC452EBB6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B49-3275-304E-93C5-D45AEE032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200400"/>
            <a:ext cx="9826487" cy="731520"/>
          </a:xfrm>
        </p:spPr>
        <p:txBody>
          <a:bodyPr>
            <a:normAutofit/>
          </a:bodyPr>
          <a:lstStyle/>
          <a:p>
            <a:r>
              <a:rPr lang="en-US" dirty="0"/>
              <a:t>Pathways Base Camp Manager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18C5-6FAE-1E4A-B76E-5C27E234D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Becky McGilton, DTM, PDD</a:t>
            </a:r>
          </a:p>
        </p:txBody>
      </p:sp>
    </p:spTree>
    <p:extLst>
      <p:ext uri="{BB962C8B-B14F-4D97-AF65-F5344CB8AC3E}">
        <p14:creationId xmlns:p14="http://schemas.microsoft.com/office/powerpoint/2010/main" val="274362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DD4C-8658-6C4A-98E7-41C8B097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Central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83B26C-DB07-BFBE-4AB0-73543AB0469E}"/>
              </a:ext>
            </a:extLst>
          </p:cNvPr>
          <p:cNvGrpSpPr/>
          <p:nvPr/>
        </p:nvGrpSpPr>
        <p:grpSpPr>
          <a:xfrm>
            <a:off x="3585565" y="786702"/>
            <a:ext cx="2312634" cy="1830835"/>
            <a:chOff x="3483585" y="737087"/>
            <a:chExt cx="2312634" cy="1830835"/>
          </a:xfrm>
        </p:grpSpPr>
        <p:pic>
          <p:nvPicPr>
            <p:cNvPr id="4" name="Picture 3" descr="A screenshot of a phone&#10;&#10;Description automatically generated">
              <a:extLst>
                <a:ext uri="{FF2B5EF4-FFF2-40B4-BE49-F238E27FC236}">
                  <a16:creationId xmlns:a16="http://schemas.microsoft.com/office/drawing/2014/main" id="{BCA1E1D4-E209-01EC-2D07-E517C2978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3585" y="737087"/>
              <a:ext cx="2312634" cy="1830835"/>
            </a:xfrm>
            <a:prstGeom prst="rect">
              <a:avLst/>
            </a:prstGeom>
          </p:spPr>
        </p:pic>
        <p:sp>
          <p:nvSpPr>
            <p:cNvPr id="20" name="Left Arrow 19">
              <a:extLst>
                <a:ext uri="{FF2B5EF4-FFF2-40B4-BE49-F238E27FC236}">
                  <a16:creationId xmlns:a16="http://schemas.microsoft.com/office/drawing/2014/main" id="{1B039FB3-881F-BB55-5B80-A72AF2260A08}"/>
                </a:ext>
              </a:extLst>
            </p:cNvPr>
            <p:cNvSpPr/>
            <p:nvPr/>
          </p:nvSpPr>
          <p:spPr>
            <a:xfrm>
              <a:off x="4741167" y="1453963"/>
              <a:ext cx="377855" cy="10610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FA2BBE-D005-13F8-0B2E-86BC75DAB95C}"/>
              </a:ext>
            </a:extLst>
          </p:cNvPr>
          <p:cNvSpPr txBox="1"/>
          <p:nvPr/>
        </p:nvSpPr>
        <p:spPr>
          <a:xfrm>
            <a:off x="4433382" y="4290079"/>
            <a:ext cx="1729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Be sure the award you are selecting in Club Central matches what you approved in Base Camp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D6C9407-0B9B-C1C9-D33C-E07F0BE5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4" y="2786928"/>
            <a:ext cx="3228100" cy="707108"/>
          </a:xfrm>
          <a:prstGeom prst="rect">
            <a:avLst/>
          </a:prstGeom>
        </p:spPr>
      </p:pic>
      <p:pic>
        <p:nvPicPr>
          <p:cNvPr id="13" name="Picture 12" descr="A screen shot of a logo&#10;&#10;Description automatically generated">
            <a:extLst>
              <a:ext uri="{FF2B5EF4-FFF2-40B4-BE49-F238E27FC236}">
                <a16:creationId xmlns:a16="http://schemas.microsoft.com/office/drawing/2014/main" id="{16E2FA5E-218B-1643-5B79-4D7CAA378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96" y="3831841"/>
            <a:ext cx="2445831" cy="2192601"/>
          </a:xfrm>
          <a:prstGeom prst="rect">
            <a:avLst/>
          </a:prstGeom>
        </p:spPr>
      </p:pic>
      <p:pic>
        <p:nvPicPr>
          <p:cNvPr id="22" name="Picture 21" descr="A close-up of a website&#10;&#10;Description automatically generated">
            <a:extLst>
              <a:ext uri="{FF2B5EF4-FFF2-40B4-BE49-F238E27FC236}">
                <a16:creationId xmlns:a16="http://schemas.microsoft.com/office/drawing/2014/main" id="{9EC9FE55-A5A2-9D2D-20CA-F6323F96B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566" y="451343"/>
            <a:ext cx="5310340" cy="1578388"/>
          </a:xfrm>
          <a:prstGeom prst="rect">
            <a:avLst/>
          </a:prstGeom>
        </p:spPr>
      </p:pic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377F8C90-1603-900A-8B97-7E4226137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149" y="2778798"/>
            <a:ext cx="5726151" cy="2878721"/>
          </a:xfrm>
          <a:prstGeom prst="rect">
            <a:avLst/>
          </a:prstGeom>
        </p:spPr>
      </p:pic>
      <p:pic>
        <p:nvPicPr>
          <p:cNvPr id="28" name="Picture 27" descr="A screenshot of a computer&#10;&#10;Description automatically generated">
            <a:extLst>
              <a:ext uri="{FF2B5EF4-FFF2-40B4-BE49-F238E27FC236}">
                <a16:creationId xmlns:a16="http://schemas.microsoft.com/office/drawing/2014/main" id="{F978C415-C558-4036-17C2-BB5E7B5E6C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12" y="1217223"/>
            <a:ext cx="29464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A99F-1B33-ED47-9169-3AAE7F340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59916"/>
            <a:ext cx="11539330" cy="731520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Member 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BDEE7-998C-2548-ADE9-731538AEF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9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DE2F-4DA3-0453-3D0C-7B872E52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Camp Manager Home Page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D2FC9A-37E4-85AA-BDDA-61EFCDCE5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759" y="958568"/>
            <a:ext cx="8556481" cy="4940864"/>
          </a:xfr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59EA3585-EA11-BE15-D0DB-82658A1B8B9E}"/>
              </a:ext>
            </a:extLst>
          </p:cNvPr>
          <p:cNvSpPr/>
          <p:nvPr/>
        </p:nvSpPr>
        <p:spPr>
          <a:xfrm rot="6915732">
            <a:off x="4620757" y="4965225"/>
            <a:ext cx="377855" cy="254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5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03EF-BEDA-728E-11ED-19625658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Progress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D900E34-09E2-24B3-5419-E3A6C6101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522" y="1250156"/>
            <a:ext cx="2770921" cy="4357688"/>
          </a:xfr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7A86AE6-D50E-BEDC-EC85-B5C5CB0F8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505" y="2190474"/>
            <a:ext cx="1981200" cy="215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6A1B78-6AB5-E0C3-4329-7AD8DF4378FF}"/>
              </a:ext>
            </a:extLst>
          </p:cNvPr>
          <p:cNvSpPr txBox="1"/>
          <p:nvPr/>
        </p:nvSpPr>
        <p:spPr>
          <a:xfrm>
            <a:off x="8408505" y="1385638"/>
            <a:ext cx="227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First thing to do is refresh the reports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264AC-6CD5-B751-F7C4-50D35705B488}"/>
              </a:ext>
            </a:extLst>
          </p:cNvPr>
          <p:cNvSpPr txBox="1"/>
          <p:nvPr/>
        </p:nvSpPr>
        <p:spPr>
          <a:xfrm>
            <a:off x="4067956" y="2190474"/>
            <a:ext cx="2640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Individual progress by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4E3F6-1712-2CA2-7857-69B1DF5221D9}"/>
              </a:ext>
            </a:extLst>
          </p:cNvPr>
          <p:cNvSpPr txBox="1"/>
          <p:nvPr/>
        </p:nvSpPr>
        <p:spPr>
          <a:xfrm>
            <a:off x="4067955" y="2650987"/>
            <a:ext cx="3515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Level completions in the last 90 days</a:t>
            </a:r>
          </a:p>
          <a:p>
            <a:r>
              <a:rPr lang="en-US" sz="1100" dirty="0"/>
              <a:t>(Online and print)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CCF93-9464-BFD1-BA6A-271604E21DA1}"/>
              </a:ext>
            </a:extLst>
          </p:cNvPr>
          <p:cNvSpPr txBox="1"/>
          <p:nvPr/>
        </p:nvSpPr>
        <p:spPr>
          <a:xfrm>
            <a:off x="4043107" y="3161196"/>
            <a:ext cx="3515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Status of all paths </a:t>
            </a:r>
          </a:p>
          <a:p>
            <a:r>
              <a:rPr lang="en-US" sz="1100" dirty="0"/>
              <a:t>(Not started, in process and completed)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8E6B2-77EE-A0AC-86BC-316CB3FEAC48}"/>
              </a:ext>
            </a:extLst>
          </p:cNvPr>
          <p:cNvSpPr txBox="1"/>
          <p:nvPr/>
        </p:nvSpPr>
        <p:spPr>
          <a:xfrm>
            <a:off x="4043107" y="3671405"/>
            <a:ext cx="3515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Delivery method </a:t>
            </a:r>
            <a:r>
              <a:rPr lang="en-US" sz="1100" dirty="0"/>
              <a:t>(Online or print)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25608-126D-FA2F-A227-064E58EE0102}"/>
              </a:ext>
            </a:extLst>
          </p:cNvPr>
          <p:cNvSpPr txBox="1"/>
          <p:nvPr/>
        </p:nvSpPr>
        <p:spPr>
          <a:xfrm>
            <a:off x="4043107" y="4204241"/>
            <a:ext cx="3515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Paths selected in the last 30 days</a:t>
            </a:r>
          </a:p>
          <a:p>
            <a:r>
              <a:rPr lang="en-US" sz="1100" dirty="0"/>
              <a:t>(Online and print)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092672-E9FF-92D7-5AB5-A3C753A32DA4}"/>
              </a:ext>
            </a:extLst>
          </p:cNvPr>
          <p:cNvSpPr txBox="1"/>
          <p:nvPr/>
        </p:nvSpPr>
        <p:spPr>
          <a:xfrm>
            <a:off x="4067955" y="4767854"/>
            <a:ext cx="3515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External Training Requests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1459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AD1F-9FF4-86AD-0A9E-3032FD57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Progress Reports</a:t>
            </a:r>
          </a:p>
        </p:txBody>
      </p:sp>
      <p:pic>
        <p:nvPicPr>
          <p:cNvPr id="9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DE321869-D8AB-45EE-62D1-88FC351D6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361" y="825561"/>
            <a:ext cx="7769447" cy="527924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1D3224-1139-132C-40E6-BB4112E81F10}"/>
              </a:ext>
            </a:extLst>
          </p:cNvPr>
          <p:cNvSpPr/>
          <p:nvPr/>
        </p:nvSpPr>
        <p:spPr>
          <a:xfrm>
            <a:off x="3564837" y="4108174"/>
            <a:ext cx="728868" cy="13649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AA9B74-DBAC-EC72-40F4-286613950B50}"/>
              </a:ext>
            </a:extLst>
          </p:cNvPr>
          <p:cNvSpPr/>
          <p:nvPr/>
        </p:nvSpPr>
        <p:spPr>
          <a:xfrm>
            <a:off x="3564838" y="3220278"/>
            <a:ext cx="728868" cy="8018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8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C83B-7FC4-8F30-FA45-6B5DAC07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Details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889AF8-7634-FB08-9FEB-A25B6EA18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490" y="944997"/>
            <a:ext cx="5912190" cy="519873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D6B7E7-B563-F5D7-99FA-A265CA184E7D}"/>
              </a:ext>
            </a:extLst>
          </p:cNvPr>
          <p:cNvSpPr/>
          <p:nvPr/>
        </p:nvSpPr>
        <p:spPr>
          <a:xfrm>
            <a:off x="3154020" y="1098713"/>
            <a:ext cx="543337" cy="5421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0844A-79C2-EF9A-73BC-4BE3D520E91C}"/>
              </a:ext>
            </a:extLst>
          </p:cNvPr>
          <p:cNvSpPr/>
          <p:nvPr/>
        </p:nvSpPr>
        <p:spPr>
          <a:xfrm>
            <a:off x="3154019" y="1747937"/>
            <a:ext cx="543337" cy="9290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A93FDB7-5E27-D836-B07B-131B409D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490" y="4224779"/>
            <a:ext cx="5912190" cy="19189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6EE951-27B8-C508-02D1-3BCAF2CD63A8}"/>
              </a:ext>
            </a:extLst>
          </p:cNvPr>
          <p:cNvSpPr/>
          <p:nvPr/>
        </p:nvSpPr>
        <p:spPr>
          <a:xfrm>
            <a:off x="2957490" y="4247321"/>
            <a:ext cx="647101" cy="3114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B36C5-CD45-7F3A-AFA3-FB705FD98DF1}"/>
              </a:ext>
            </a:extLst>
          </p:cNvPr>
          <p:cNvSpPr txBox="1"/>
          <p:nvPr/>
        </p:nvSpPr>
        <p:spPr>
          <a:xfrm>
            <a:off x="9145159" y="843677"/>
            <a:ext cx="2504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what you will see when you select  “View Details.”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also “Export to Excel” which gives you better access to manipulate and sort the data.</a:t>
            </a:r>
          </a:p>
        </p:txBody>
      </p:sp>
    </p:spTree>
    <p:extLst>
      <p:ext uri="{BB962C8B-B14F-4D97-AF65-F5344CB8AC3E}">
        <p14:creationId xmlns:p14="http://schemas.microsoft.com/office/powerpoint/2010/main" val="29061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DE2F-4DA3-0453-3D0C-7B872E52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Camp Manager Home Page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D2FC9A-37E4-85AA-BDDA-61EFCDCE5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367" y="944997"/>
            <a:ext cx="8759747" cy="5058238"/>
          </a:xfr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59EA3585-EA11-BE15-D0DB-82658A1B8B9E}"/>
              </a:ext>
            </a:extLst>
          </p:cNvPr>
          <p:cNvSpPr/>
          <p:nvPr/>
        </p:nvSpPr>
        <p:spPr>
          <a:xfrm rot="2917015" flipV="1">
            <a:off x="7071034" y="5022431"/>
            <a:ext cx="377855" cy="130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29CD-EE98-4ECB-C270-C49A3A45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Tutorials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C7A131F-673B-FB86-3955-40D4C117D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134" y="1113320"/>
            <a:ext cx="6689731" cy="4357688"/>
          </a:xfrm>
        </p:spPr>
      </p:pic>
    </p:spTree>
    <p:extLst>
      <p:ext uri="{BB962C8B-B14F-4D97-AF65-F5344CB8AC3E}">
        <p14:creationId xmlns:p14="http://schemas.microsoft.com/office/powerpoint/2010/main" val="424447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A99F-1B33-ED47-9169-3AAE7F340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59916"/>
            <a:ext cx="11539330" cy="731520"/>
          </a:xfrm>
        </p:spPr>
        <p:txBody>
          <a:bodyPr>
            <a:normAutofit fontScale="90000"/>
          </a:bodyPr>
          <a:lstStyle/>
          <a:p>
            <a:r>
              <a:rPr lang="en-US" dirty="0"/>
              <a:t>Validating Meeting Role Completions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BDEE7-998C-2548-ADE9-731538AEF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3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D063-0A92-715C-9BD1-B1782A0D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Meeting Roles</a:t>
            </a:r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320A80C-794F-98CE-F267-D4DF528B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66" y="1176867"/>
            <a:ext cx="4279900" cy="87630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627787-1FB8-2CD0-3D32-A9588F58E218}"/>
              </a:ext>
            </a:extLst>
          </p:cNvPr>
          <p:cNvSpPr txBox="1"/>
          <p:nvPr/>
        </p:nvSpPr>
        <p:spPr>
          <a:xfrm>
            <a:off x="6600302" y="4083644"/>
            <a:ext cx="53239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Completing Level 3 in a path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requires a member to fulfill the roles of evaluator, meeting Toastmaster, and Table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Topicsmaster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As Base Camp Manager you should be validating that this step has been completed before approving a Level 3. </a:t>
            </a:r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This requirement can be found on Page 11 of the Navigator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1BFCECFB-54F1-5156-E900-47281F190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6" y="2330057"/>
            <a:ext cx="3683000" cy="17526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5B7A232-D959-B307-E7DB-6344DFC78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0" y="4435674"/>
            <a:ext cx="6342668" cy="1477329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6CC45FB-C221-3620-AF98-E55BA4C8F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559" y="994198"/>
            <a:ext cx="6252963" cy="27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F1CF-F1A5-F949-9F29-7FA1D86DCF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endParaRPr lang="en-US" dirty="0"/>
          </a:p>
          <a:p>
            <a:r>
              <a:rPr lang="en-US" dirty="0"/>
              <a:t>Primary Responsibilities</a:t>
            </a:r>
          </a:p>
          <a:p>
            <a:endParaRPr lang="en-US" dirty="0"/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37738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5AE2-7E36-A5F0-57AC-529FB95D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7A2F2-F35D-D7C7-3DD4-5F0AE9C2ED32}"/>
              </a:ext>
            </a:extLst>
          </p:cNvPr>
          <p:cNvSpPr txBox="1"/>
          <p:nvPr/>
        </p:nvSpPr>
        <p:spPr>
          <a:xfrm>
            <a:off x="3633838" y="4638877"/>
            <a:ext cx="5416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If a member is not showing in the list, chances are they are a dual member and are not currently logged in to the club.</a:t>
            </a:r>
          </a:p>
        </p:txBody>
      </p:sp>
      <p:pic>
        <p:nvPicPr>
          <p:cNvPr id="4" name="Picture 3" descr="A screenshot of a group of people&#10;&#10;Description automatically generated">
            <a:extLst>
              <a:ext uri="{FF2B5EF4-FFF2-40B4-BE49-F238E27FC236}">
                <a16:creationId xmlns:a16="http://schemas.microsoft.com/office/drawing/2014/main" id="{43D5A192-4C85-1585-28AB-F49C329B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870" y="490330"/>
            <a:ext cx="1730224" cy="5605670"/>
          </a:xfrm>
          <a:prstGeom prst="rect">
            <a:avLst/>
          </a:prstGeom>
        </p:spPr>
      </p:pic>
      <p:pic>
        <p:nvPicPr>
          <p:cNvPr id="16" name="Content Placeholder 15" descr="A close-up of a sign&#10;&#10;Description automatically generated">
            <a:extLst>
              <a:ext uri="{FF2B5EF4-FFF2-40B4-BE49-F238E27FC236}">
                <a16:creationId xmlns:a16="http://schemas.microsoft.com/office/drawing/2014/main" id="{69787492-03F8-4991-FEA9-8B297780C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564" y="1466272"/>
            <a:ext cx="8928100" cy="1460500"/>
          </a:xfrm>
        </p:spPr>
      </p:pic>
    </p:spTree>
    <p:extLst>
      <p:ext uri="{BB962C8B-B14F-4D97-AF65-F5344CB8AC3E}">
        <p14:creationId xmlns:p14="http://schemas.microsoft.com/office/powerpoint/2010/main" val="20553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A99F-1B33-ED47-9169-3AAE7F340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59916"/>
            <a:ext cx="11539330" cy="731520"/>
          </a:xfrm>
        </p:spPr>
        <p:txBody>
          <a:bodyPr>
            <a:normAutofit fontScale="90000"/>
          </a:bodyPr>
          <a:lstStyle/>
          <a:p>
            <a:r>
              <a:rPr lang="en-US" dirty="0"/>
              <a:t>Rewarding/Recognizing Member Accomplishments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BDEE7-998C-2548-ADE9-731538AEF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06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2C01-4026-1D7D-07A3-C86914A5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Downloading/Printing Certificates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A8AA17-EE42-BF30-93D3-63B227EBA66A}"/>
              </a:ext>
            </a:extLst>
          </p:cNvPr>
          <p:cNvGrpSpPr/>
          <p:nvPr/>
        </p:nvGrpSpPr>
        <p:grpSpPr>
          <a:xfrm>
            <a:off x="335447" y="2735433"/>
            <a:ext cx="5440273" cy="3272541"/>
            <a:chOff x="218362" y="2735433"/>
            <a:chExt cx="5440273" cy="3272541"/>
          </a:xfrm>
        </p:grpSpPr>
        <p:pic>
          <p:nvPicPr>
            <p:cNvPr id="8" name="Picture 7" descr="A screenshot of a web page&#10;&#10;Description automatically generated">
              <a:extLst>
                <a:ext uri="{FF2B5EF4-FFF2-40B4-BE49-F238E27FC236}">
                  <a16:creationId xmlns:a16="http://schemas.microsoft.com/office/drawing/2014/main" id="{EB060948-3DBA-1DA4-9D11-BC2F27D40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362" y="2735433"/>
              <a:ext cx="5440273" cy="3272541"/>
            </a:xfrm>
            <a:prstGeom prst="rect">
              <a:avLst/>
            </a:prstGeom>
          </p:spPr>
        </p:pic>
        <p:sp>
          <p:nvSpPr>
            <p:cNvPr id="13" name="Left Arrow 12">
              <a:extLst>
                <a:ext uri="{FF2B5EF4-FFF2-40B4-BE49-F238E27FC236}">
                  <a16:creationId xmlns:a16="http://schemas.microsoft.com/office/drawing/2014/main" id="{FEAF2716-5EBA-DDC7-024C-EDDF106EDAED}"/>
                </a:ext>
              </a:extLst>
            </p:cNvPr>
            <p:cNvSpPr/>
            <p:nvPr/>
          </p:nvSpPr>
          <p:spPr>
            <a:xfrm rot="10800000" flipV="1">
              <a:off x="4063319" y="5231649"/>
              <a:ext cx="377855" cy="13036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4FC595-A0B9-21D4-F75E-E2EB663FEC54}"/>
              </a:ext>
            </a:extLst>
          </p:cNvPr>
          <p:cNvGrpSpPr/>
          <p:nvPr/>
        </p:nvGrpSpPr>
        <p:grpSpPr>
          <a:xfrm>
            <a:off x="7785307" y="2043064"/>
            <a:ext cx="4343193" cy="749361"/>
            <a:chOff x="7785307" y="2043064"/>
            <a:chExt cx="4343193" cy="749361"/>
          </a:xfrm>
        </p:grpSpPr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D4BEF5C5-3BEF-F8BA-75B7-C3814001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5307" y="2043064"/>
              <a:ext cx="4343193" cy="577850"/>
            </a:xfrm>
            <a:prstGeom prst="rect">
              <a:avLst/>
            </a:prstGeom>
          </p:spPr>
        </p:pic>
        <p:sp>
          <p:nvSpPr>
            <p:cNvPr id="22" name="Left Arrow 21">
              <a:extLst>
                <a:ext uri="{FF2B5EF4-FFF2-40B4-BE49-F238E27FC236}">
                  <a16:creationId xmlns:a16="http://schemas.microsoft.com/office/drawing/2014/main" id="{7E6149E1-34AB-35EF-EB2A-35B014EFF3E7}"/>
                </a:ext>
              </a:extLst>
            </p:cNvPr>
            <p:cNvSpPr/>
            <p:nvPr/>
          </p:nvSpPr>
          <p:spPr>
            <a:xfrm rot="4505518" flipV="1">
              <a:off x="11511040" y="2538317"/>
              <a:ext cx="377855" cy="13036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35D32DE-7AF9-AE3F-DA0C-C71E98DFBADE}"/>
              </a:ext>
            </a:extLst>
          </p:cNvPr>
          <p:cNvGrpSpPr/>
          <p:nvPr/>
        </p:nvGrpSpPr>
        <p:grpSpPr>
          <a:xfrm>
            <a:off x="7753347" y="2851915"/>
            <a:ext cx="4343193" cy="766182"/>
            <a:chOff x="7753347" y="2851915"/>
            <a:chExt cx="4343193" cy="766182"/>
          </a:xfrm>
        </p:grpSpPr>
        <p:pic>
          <p:nvPicPr>
            <p:cNvPr id="24" name="Picture 23" descr="A white background with blue text&#10;&#10;Description automatically generated">
              <a:extLst>
                <a:ext uri="{FF2B5EF4-FFF2-40B4-BE49-F238E27FC236}">
                  <a16:creationId xmlns:a16="http://schemas.microsoft.com/office/drawing/2014/main" id="{D7B4AA1E-3D1B-0973-2676-169557B04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3347" y="2851915"/>
              <a:ext cx="4343193" cy="692150"/>
            </a:xfrm>
            <a:prstGeom prst="rect">
              <a:avLst/>
            </a:prstGeom>
          </p:spPr>
        </p:pic>
        <p:sp>
          <p:nvSpPr>
            <p:cNvPr id="23" name="Left Arrow 22">
              <a:extLst>
                <a:ext uri="{FF2B5EF4-FFF2-40B4-BE49-F238E27FC236}">
                  <a16:creationId xmlns:a16="http://schemas.microsoft.com/office/drawing/2014/main" id="{8F9F198C-6EB8-A09D-239F-9AC612995673}"/>
                </a:ext>
              </a:extLst>
            </p:cNvPr>
            <p:cNvSpPr/>
            <p:nvPr/>
          </p:nvSpPr>
          <p:spPr>
            <a:xfrm rot="4505518">
              <a:off x="11511039" y="3376116"/>
              <a:ext cx="377855" cy="10610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D041A0-92D5-BEA4-E84C-0E03A2759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182" y="2937707"/>
            <a:ext cx="1784074" cy="3070267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995D40D5-139F-9E3F-BF9D-ACBA8C28D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277" y="3723321"/>
            <a:ext cx="4154395" cy="2187149"/>
          </a:xfrm>
          <a:prstGeom prst="rect">
            <a:avLst/>
          </a:prstGeom>
        </p:spPr>
      </p:pic>
      <p:pic>
        <p:nvPicPr>
          <p:cNvPr id="30" name="Content Placeholder 29" descr="A screenshot of a computer&#10;&#10;Description automatically generated">
            <a:extLst>
              <a:ext uri="{FF2B5EF4-FFF2-40B4-BE49-F238E27FC236}">
                <a16:creationId xmlns:a16="http://schemas.microsoft.com/office/drawing/2014/main" id="{E8140677-4BC8-FF5F-5E15-0D7E8842A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18362" y="1033765"/>
            <a:ext cx="7200900" cy="1612900"/>
          </a:xfrm>
        </p:spPr>
      </p:pic>
    </p:spTree>
    <p:extLst>
      <p:ext uri="{BB962C8B-B14F-4D97-AF65-F5344CB8AC3E}">
        <p14:creationId xmlns:p14="http://schemas.microsoft.com/office/powerpoint/2010/main" val="15288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8169-C313-6200-E9FD-04E478BE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66868-292D-CB28-9343-6732F6390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62883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BB280-92ED-ECC5-DE1F-84C8D6D4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Responsibilities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84595-BEBA-1F8F-3767-C9E548173593}"/>
              </a:ext>
            </a:extLst>
          </p:cNvPr>
          <p:cNvSpPr txBox="1"/>
          <p:nvPr/>
        </p:nvSpPr>
        <p:spPr>
          <a:xfrm>
            <a:off x="715614" y="3657912"/>
            <a:ext cx="10760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Validate meeting role completions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4333F-F285-417B-11FB-EFD18E4080AD}"/>
              </a:ext>
            </a:extLst>
          </p:cNvPr>
          <p:cNvSpPr txBox="1"/>
          <p:nvPr/>
        </p:nvSpPr>
        <p:spPr>
          <a:xfrm>
            <a:off x="715616" y="1225373"/>
            <a:ext cx="10760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Approve member educational awards in Base Camp</a:t>
            </a:r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8BEFC-05DA-EF6C-F44F-C1C27671B834}"/>
              </a:ext>
            </a:extLst>
          </p:cNvPr>
          <p:cNvSpPr txBox="1"/>
          <p:nvPr/>
        </p:nvSpPr>
        <p:spPr>
          <a:xfrm>
            <a:off x="715614" y="1749145"/>
            <a:ext cx="10760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Submit member educational awards in Club Central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7F485-935B-6454-DE6F-407DF40569E4}"/>
              </a:ext>
            </a:extLst>
          </p:cNvPr>
          <p:cNvSpPr txBox="1"/>
          <p:nvPr/>
        </p:nvSpPr>
        <p:spPr>
          <a:xfrm>
            <a:off x="715614" y="2703252"/>
            <a:ext cx="10760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Track member progress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8C794-6764-BDC7-34E9-A06A838B3EDA}"/>
              </a:ext>
            </a:extLst>
          </p:cNvPr>
          <p:cNvSpPr txBox="1"/>
          <p:nvPr/>
        </p:nvSpPr>
        <p:spPr>
          <a:xfrm>
            <a:off x="715614" y="4612019"/>
            <a:ext cx="10760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Reward/Recognize member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2093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A99F-1B33-ED47-9169-3AAE7F340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59916"/>
            <a:ext cx="11539330" cy="731520"/>
          </a:xfrm>
        </p:spPr>
        <p:txBody>
          <a:bodyPr>
            <a:normAutofit fontScale="90000"/>
          </a:bodyPr>
          <a:lstStyle/>
          <a:p>
            <a:r>
              <a:rPr lang="en-US" dirty="0"/>
              <a:t>Approving Awards in Base Camp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BDEE7-998C-2548-ADE9-731538AEF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8138-6A6B-D8DE-9B3D-75E80CE1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Notification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B1784D-8141-967C-F934-372ED6273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08" y="1295063"/>
            <a:ext cx="5897284" cy="4357688"/>
          </a:xfr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01122E4A-1758-FCAE-8A8E-C919BAFEEF20}"/>
              </a:ext>
            </a:extLst>
          </p:cNvPr>
          <p:cNvSpPr/>
          <p:nvPr/>
        </p:nvSpPr>
        <p:spPr>
          <a:xfrm rot="4505518">
            <a:off x="2438507" y="2224187"/>
            <a:ext cx="377855" cy="106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E77CD-0219-C7D8-7FA9-7A39FF5F00E6}"/>
              </a:ext>
            </a:extLst>
          </p:cNvPr>
          <p:cNvSpPr txBox="1"/>
          <p:nvPr/>
        </p:nvSpPr>
        <p:spPr>
          <a:xfrm>
            <a:off x="6570808" y="944997"/>
            <a:ext cx="4898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Camp notifications will go to the email listed on Club Central under Club Contact and Meeting Information</a:t>
            </a:r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283EB80-76DE-1AB6-F1AE-82C06A621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96" y="2110460"/>
            <a:ext cx="5778137" cy="13185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B88C7-FDC6-5F8B-E38C-01840F5527F6}"/>
              </a:ext>
            </a:extLst>
          </p:cNvPr>
          <p:cNvSpPr txBox="1"/>
          <p:nvPr/>
        </p:nvSpPr>
        <p:spPr>
          <a:xfrm>
            <a:off x="6445429" y="3729099"/>
            <a:ext cx="5629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example, the club has a Gmail account. We use filters and forwarding to make sure the correct people get the Base Camp notifications.</a:t>
            </a:r>
          </a:p>
          <a:p>
            <a:endParaRPr lang="en-US" dirty="0"/>
          </a:p>
          <a:p>
            <a:r>
              <a:rPr lang="en-US" dirty="0"/>
              <a:t>You can also use Free Toast Host to do the forwarding to Base Camp Managers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35F084-FC91-84A6-B4ED-4A3F71E4BB5C}"/>
              </a:ext>
            </a:extLst>
          </p:cNvPr>
          <p:cNvSpPr/>
          <p:nvPr/>
        </p:nvSpPr>
        <p:spPr>
          <a:xfrm>
            <a:off x="357446" y="1921565"/>
            <a:ext cx="556953" cy="159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BB0EF8-A34A-56BF-D79F-A6463094FECD}"/>
              </a:ext>
            </a:extLst>
          </p:cNvPr>
          <p:cNvSpPr/>
          <p:nvPr/>
        </p:nvSpPr>
        <p:spPr>
          <a:xfrm>
            <a:off x="2667190" y="3960921"/>
            <a:ext cx="486827" cy="2002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6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Toastmasters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238" y="346736"/>
            <a:ext cx="4603349" cy="54729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www.toastmasters.org</a:t>
            </a:r>
            <a:endParaRPr lang="en-US" dirty="0"/>
          </a:p>
        </p:txBody>
      </p:sp>
      <p:pic>
        <p:nvPicPr>
          <p:cNvPr id="13" name="Picture 12" descr="A screenshot of a website&#10;&#10;Description automatically generated">
            <a:extLst>
              <a:ext uri="{FF2B5EF4-FFF2-40B4-BE49-F238E27FC236}">
                <a16:creationId xmlns:a16="http://schemas.microsoft.com/office/drawing/2014/main" id="{F03941E5-F492-AD05-DE39-6B656103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34" y="1217571"/>
            <a:ext cx="11647366" cy="2705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051969-5049-B93A-29B8-2C87E86F9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34" y="4065497"/>
            <a:ext cx="4438925" cy="509933"/>
          </a:xfrm>
          <a:prstGeom prst="rect">
            <a:avLst/>
          </a:prstGeom>
        </p:spPr>
      </p:pic>
      <p:pic>
        <p:nvPicPr>
          <p:cNvPr id="20" name="Picture 19" descr="A white card with a red arrow and black text&#10;&#10;Description automatically generated">
            <a:extLst>
              <a:ext uri="{FF2B5EF4-FFF2-40B4-BE49-F238E27FC236}">
                <a16:creationId xmlns:a16="http://schemas.microsoft.com/office/drawing/2014/main" id="{0B56BA27-E76D-E076-0563-9F9F52F0B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230" y="4602866"/>
            <a:ext cx="1769804" cy="15827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42C341-A1A5-2911-DEA4-09058DF59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945" y="4065496"/>
            <a:ext cx="5421934" cy="509933"/>
          </a:xfrm>
          <a:prstGeom prst="rect">
            <a:avLst/>
          </a:prstGeom>
        </p:spPr>
      </p:pic>
      <p:pic>
        <p:nvPicPr>
          <p:cNvPr id="24" name="Picture 23" descr="A white card with black text and black text&#10;&#10;Description automatically generated">
            <a:extLst>
              <a:ext uri="{FF2B5EF4-FFF2-40B4-BE49-F238E27FC236}">
                <a16:creationId xmlns:a16="http://schemas.microsoft.com/office/drawing/2014/main" id="{59909550-E185-2CF1-EC23-DFDFA7CB2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462" y="4376513"/>
            <a:ext cx="1979312" cy="17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DE2F-4DA3-0453-3D0C-7B872E52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Camp Manager Home Page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D2FC9A-37E4-85AA-BDDA-61EFCDCE5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766" y="1144137"/>
            <a:ext cx="8693426" cy="5019941"/>
          </a:xfr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21E5605A-92F6-3918-7BAC-3AD96223ACA8}"/>
              </a:ext>
            </a:extLst>
          </p:cNvPr>
          <p:cNvSpPr/>
          <p:nvPr/>
        </p:nvSpPr>
        <p:spPr>
          <a:xfrm rot="10800000" flipV="1">
            <a:off x="2737570" y="4629321"/>
            <a:ext cx="588725" cy="234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AF33-9F87-5DFE-CE20-3207E261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Requests</a:t>
            </a:r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8BC76A0-936B-4341-48BD-94046694A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959" y="1139833"/>
            <a:ext cx="11136514" cy="42090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77C283-2BB8-D8AB-16F2-4DAD63115309}"/>
              </a:ext>
            </a:extLst>
          </p:cNvPr>
          <p:cNvSpPr txBox="1"/>
          <p:nvPr/>
        </p:nvSpPr>
        <p:spPr>
          <a:xfrm>
            <a:off x="618527" y="5348835"/>
            <a:ext cx="10704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Pending requests would be listed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Options would be to approve or deny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deny the request, be sure to give some reasoning that will allow the member to figure out what is needed for approval</a:t>
            </a:r>
          </a:p>
        </p:txBody>
      </p:sp>
    </p:spTree>
    <p:extLst>
      <p:ext uri="{BB962C8B-B14F-4D97-AF65-F5344CB8AC3E}">
        <p14:creationId xmlns:p14="http://schemas.microsoft.com/office/powerpoint/2010/main" val="339966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A99F-1B33-ED47-9169-3AAE7F340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59916"/>
            <a:ext cx="11539330" cy="731520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Submitting Awards in Club Central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BDEE7-998C-2548-ADE9-731538AEF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15880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B-PowerpointTemplate16X9" id="{D6E516C8-433E-B34F-8F17-EA4093544C89}" vid="{2FD3C68A-B85D-7445-B479-82285DB19822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B-PowerpointTemplate16X9" id="{D6E516C8-433E-B34F-8F17-EA4093544C89}" vid="{CECAD150-C7FB-834D-BAC7-7886955E70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4189</TotalTime>
  <Words>413</Words>
  <Application>Microsoft Office PowerPoint</Application>
  <PresentationFormat>Widescreen</PresentationFormat>
  <Paragraphs>68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Myriad Pro</vt:lpstr>
      <vt:lpstr>Myriad Pro Semibold</vt:lpstr>
      <vt:lpstr>Roboto</vt:lpstr>
      <vt:lpstr>Toastmasters Theme Light Mode</vt:lpstr>
      <vt:lpstr>Toastmasters Theme Dark Mode</vt:lpstr>
      <vt:lpstr>Pathways Base Camp Manager</vt:lpstr>
      <vt:lpstr>Agenda</vt:lpstr>
      <vt:lpstr>Primary Responsibilities</vt:lpstr>
      <vt:lpstr>Approving Awards in Base Camp</vt:lpstr>
      <vt:lpstr>Email Notification</vt:lpstr>
      <vt:lpstr>Login to Toastmasters</vt:lpstr>
      <vt:lpstr>Base Camp Manager Home Page</vt:lpstr>
      <vt:lpstr>Pending Requests</vt:lpstr>
      <vt:lpstr>Submitting Awards in Club Central</vt:lpstr>
      <vt:lpstr>Club Central</vt:lpstr>
      <vt:lpstr>Tracking Member Progress</vt:lpstr>
      <vt:lpstr>Base Camp Manager Home Page</vt:lpstr>
      <vt:lpstr>Member Progress</vt:lpstr>
      <vt:lpstr>Member Progress Reports</vt:lpstr>
      <vt:lpstr>Report Details</vt:lpstr>
      <vt:lpstr>Base Camp Manager Home Page</vt:lpstr>
      <vt:lpstr>Manager Tutorials</vt:lpstr>
      <vt:lpstr>Validating Meeting Role Completions</vt:lpstr>
      <vt:lpstr>Checking Meeting Roles</vt:lpstr>
      <vt:lpstr>Viewing Team</vt:lpstr>
      <vt:lpstr>Rewarding/Recognizing Member Accomplishments</vt:lpstr>
      <vt:lpstr>Downloading/Printing Certificates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Basics</dc:title>
  <dc:creator>Rebecca McGilton</dc:creator>
  <cp:lastModifiedBy>Richardt, Julie</cp:lastModifiedBy>
  <cp:revision>7</cp:revision>
  <dcterms:created xsi:type="dcterms:W3CDTF">2022-07-12T22:00:24Z</dcterms:created>
  <dcterms:modified xsi:type="dcterms:W3CDTF">2023-10-27T21:23:31Z</dcterms:modified>
</cp:coreProperties>
</file>